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437" r:id="rId3"/>
    <p:sldId id="359" r:id="rId4"/>
    <p:sldId id="327" r:id="rId5"/>
    <p:sldId id="371" r:id="rId6"/>
    <p:sldId id="310" r:id="rId7"/>
    <p:sldId id="432" r:id="rId8"/>
    <p:sldId id="430" r:id="rId9"/>
    <p:sldId id="266" r:id="rId10"/>
    <p:sldId id="369" r:id="rId11"/>
    <p:sldId id="370" r:id="rId12"/>
    <p:sldId id="408" r:id="rId13"/>
    <p:sldId id="259" r:id="rId14"/>
    <p:sldId id="260" r:id="rId15"/>
    <p:sldId id="261" r:id="rId16"/>
    <p:sldId id="262" r:id="rId17"/>
    <p:sldId id="326" r:id="rId18"/>
    <p:sldId id="399" r:id="rId19"/>
    <p:sldId id="328" r:id="rId20"/>
    <p:sldId id="336" r:id="rId21"/>
    <p:sldId id="409" r:id="rId22"/>
    <p:sldId id="339" r:id="rId23"/>
    <p:sldId id="410" r:id="rId24"/>
    <p:sldId id="267" r:id="rId25"/>
    <p:sldId id="362" r:id="rId26"/>
    <p:sldId id="388" r:id="rId27"/>
    <p:sldId id="400" r:id="rId28"/>
    <p:sldId id="401" r:id="rId29"/>
    <p:sldId id="402" r:id="rId30"/>
    <p:sldId id="391" r:id="rId31"/>
    <p:sldId id="405" r:id="rId32"/>
    <p:sldId id="406" r:id="rId33"/>
    <p:sldId id="412" r:id="rId34"/>
    <p:sldId id="413" r:id="rId35"/>
    <p:sldId id="433" r:id="rId36"/>
    <p:sldId id="393" r:id="rId37"/>
    <p:sldId id="414" r:id="rId38"/>
    <p:sldId id="416" r:id="rId39"/>
    <p:sldId id="396" r:id="rId40"/>
    <p:sldId id="417" r:id="rId41"/>
    <p:sldId id="418" r:id="rId42"/>
    <p:sldId id="397" r:id="rId43"/>
    <p:sldId id="407" r:id="rId44"/>
    <p:sldId id="263" r:id="rId45"/>
    <p:sldId id="368" r:id="rId46"/>
    <p:sldId id="372" r:id="rId47"/>
    <p:sldId id="411" r:id="rId48"/>
    <p:sldId id="375" r:id="rId49"/>
    <p:sldId id="376" r:id="rId50"/>
    <p:sldId id="377" r:id="rId51"/>
    <p:sldId id="379" r:id="rId52"/>
    <p:sldId id="382" r:id="rId53"/>
    <p:sldId id="383" r:id="rId54"/>
    <p:sldId id="386" r:id="rId55"/>
    <p:sldId id="338" r:id="rId56"/>
    <p:sldId id="438" r:id="rId57"/>
    <p:sldId id="434" r:id="rId58"/>
    <p:sldId id="344" r:id="rId59"/>
    <p:sldId id="275" r:id="rId60"/>
    <p:sldId id="257" r:id="rId61"/>
    <p:sldId id="288" r:id="rId62"/>
    <p:sldId id="289" r:id="rId63"/>
    <p:sldId id="312" r:id="rId64"/>
    <p:sldId id="356" r:id="rId65"/>
    <p:sldId id="313" r:id="rId66"/>
    <p:sldId id="314" r:id="rId67"/>
    <p:sldId id="316" r:id="rId68"/>
    <p:sldId id="317" r:id="rId69"/>
    <p:sldId id="320" r:id="rId70"/>
    <p:sldId id="272" r:id="rId71"/>
    <p:sldId id="273" r:id="rId72"/>
    <p:sldId id="279" r:id="rId73"/>
    <p:sldId id="281" r:id="rId74"/>
    <p:sldId id="278" r:id="rId75"/>
    <p:sldId id="419" r:id="rId76"/>
    <p:sldId id="274" r:id="rId77"/>
    <p:sldId id="276" r:id="rId78"/>
    <p:sldId id="290" r:id="rId79"/>
    <p:sldId id="277" r:id="rId80"/>
    <p:sldId id="420" r:id="rId81"/>
    <p:sldId id="282" r:id="rId82"/>
    <p:sldId id="298" r:id="rId83"/>
    <p:sldId id="293" r:id="rId84"/>
    <p:sldId id="297" r:id="rId85"/>
    <p:sldId id="296" r:id="rId86"/>
    <p:sldId id="295" r:id="rId87"/>
    <p:sldId id="421" r:id="rId88"/>
    <p:sldId id="335" r:id="rId89"/>
    <p:sldId id="334" r:id="rId90"/>
    <p:sldId id="302" r:id="rId91"/>
    <p:sldId id="431" r:id="rId92"/>
    <p:sldId id="424" r:id="rId93"/>
    <p:sldId id="423" r:id="rId94"/>
    <p:sldId id="422" r:id="rId95"/>
    <p:sldId id="435" r:id="rId96"/>
    <p:sldId id="358" r:id="rId97"/>
    <p:sldId id="294" r:id="rId98"/>
    <p:sldId id="307" r:id="rId99"/>
    <p:sldId id="425" r:id="rId100"/>
    <p:sldId id="426" r:id="rId101"/>
    <p:sldId id="357" r:id="rId102"/>
    <p:sldId id="270" r:id="rId103"/>
    <p:sldId id="427" r:id="rId104"/>
    <p:sldId id="428" r:id="rId105"/>
    <p:sldId id="429" r:id="rId106"/>
    <p:sldId id="345" r:id="rId107"/>
    <p:sldId id="347" r:id="rId108"/>
    <p:sldId id="349" r:id="rId109"/>
    <p:sldId id="350" r:id="rId110"/>
    <p:sldId id="351" r:id="rId111"/>
    <p:sldId id="352" r:id="rId112"/>
    <p:sldId id="353" r:id="rId113"/>
    <p:sldId id="354" r:id="rId114"/>
    <p:sldId id="346" r:id="rId115"/>
    <p:sldId id="348" r:id="rId116"/>
    <p:sldId id="36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22" autoAdjust="0"/>
    <p:restoredTop sz="94660"/>
  </p:normalViewPr>
  <p:slideViewPr>
    <p:cSldViewPr snapToGrid="0">
      <p:cViewPr varScale="1">
        <p:scale>
          <a:sx n="110" d="100"/>
          <a:sy n="110" d="100"/>
        </p:scale>
        <p:origin x="312" y="96"/>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54</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hyperlink" Target="https://doi.org/10.1139/f04-048" TargetMode="External"/><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hyperlink" Target="https://doi.org/10.1139/F10-077" TargetMode="Externa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hyperlink" Target="https://doi.org/10.1111/faf.12534" TargetMode="External"/><Relationship Id="rId9" Type="http://schemas.openxmlformats.org/officeDocument/2006/relationships/image" Target="../media/image58.png"/><Relationship Id="rId1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39/F08-055" TargetMode="External"/><Relationship Id="rId2" Type="http://schemas.openxmlformats.org/officeDocument/2006/relationships/hyperlink" Target="https://doi.org/10.1139/f07-156" TargetMode="External"/><Relationship Id="rId1" Type="http://schemas.openxmlformats.org/officeDocument/2006/relationships/slideLayout" Target="../slideLayouts/slideLayout2.xml"/><Relationship Id="rId4" Type="http://schemas.openxmlformats.org/officeDocument/2006/relationships/hyperlink" Target="https://doi.org/10.1139/f96-06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780.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820.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7.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1.png"/><Relationship Id="rId9" Type="http://schemas.openxmlformats.org/officeDocument/2006/relationships/image" Target="../media/image9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r>
              <a:rPr lang="en-US" dirty="0" smtClean="0">
                <a:solidFill>
                  <a:schemeClr val="tx2"/>
                </a:solidFill>
              </a:rPr>
              <a:t>.</a:t>
            </a:r>
          </a:p>
          <a:p>
            <a:pPr marL="0" indent="0">
              <a:buNone/>
            </a:pPr>
            <a:r>
              <a:rPr lang="en-US" dirty="0" smtClean="0">
                <a:solidFill>
                  <a:schemeClr val="tx2"/>
                </a:solidFill>
              </a:rPr>
              <a:t> </a:t>
            </a:r>
            <a:endParaRPr lang="en-US" dirty="0">
              <a:solidFill>
                <a:schemeClr val="tx2"/>
              </a:solidFill>
            </a:endParaRP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a:t>
            </a:r>
            <a:r>
              <a:rPr lang="en-US" dirty="0" smtClean="0">
                <a:solidFill>
                  <a:schemeClr val="tx2"/>
                </a:solidFill>
              </a:rPr>
              <a:t>[e.g</a:t>
            </a:r>
            <a:r>
              <a:rPr lang="en-US" dirty="0">
                <a:solidFill>
                  <a:schemeClr val="tx2"/>
                </a:solidFill>
              </a:rPr>
              <a:t>., at least 90</a:t>
            </a:r>
            <a:r>
              <a:rPr lang="en-US" dirty="0" smtClean="0">
                <a:solidFill>
                  <a:schemeClr val="tx2"/>
                </a:solidFill>
              </a:rPr>
              <a:t>%] </a:t>
            </a:r>
            <a:r>
              <a:rPr lang="en-US" dirty="0">
                <a:solidFill>
                  <a:schemeClr val="tx2"/>
                </a:solidFill>
              </a:rPr>
              <a:t>of not violating a </a:t>
            </a:r>
            <a:r>
              <a:rPr lang="en-US" b="1" dirty="0">
                <a:solidFill>
                  <a:schemeClr val="tx2"/>
                </a:solidFill>
              </a:rPr>
              <a:t>limit reference point</a:t>
            </a:r>
            <a:r>
              <a:rPr lang="en-US" dirty="0">
                <a:solidFill>
                  <a:schemeClr val="tx2"/>
                </a:solidFill>
              </a:rPr>
              <a:t>, and to have trigger reference points [</a:t>
            </a:r>
            <a:r>
              <a:rPr lang="en-US" dirty="0" smtClean="0">
                <a:solidFill>
                  <a:schemeClr val="tx2"/>
                </a:solidFill>
              </a:rPr>
              <a:t>Operational </a:t>
            </a:r>
            <a:r>
              <a:rPr lang="en-US" dirty="0">
                <a:solidFill>
                  <a:schemeClr val="tx2"/>
                </a:solidFill>
              </a:rPr>
              <a:t>Control </a:t>
            </a:r>
            <a:r>
              <a:rPr lang="en-US" dirty="0" smtClean="0">
                <a:solidFill>
                  <a:schemeClr val="tx2"/>
                </a:solidFill>
              </a:rPr>
              <a:t>Points] </a:t>
            </a:r>
            <a:r>
              <a:rPr lang="en-US" dirty="0">
                <a:solidFill>
                  <a:schemeClr val="tx2"/>
                </a:solidFill>
              </a:rPr>
              <a:t>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smtClean="0">
                    <a:solidFill>
                      <a:srgbClr val="FF0000"/>
                    </a:solidFill>
                  </a:rPr>
                  <a:t>SPR does </a:t>
                </a:r>
                <a:r>
                  <a:rPr lang="en-US" u="sng" dirty="0" smtClean="0">
                    <a:solidFill>
                      <a:srgbClr val="FF0000"/>
                    </a:solidFill>
                  </a:rPr>
                  <a:t>not</a:t>
                </a:r>
                <a:r>
                  <a:rPr lang="en-US" dirty="0" smtClean="0">
                    <a:solidFill>
                      <a:srgbClr val="FF0000"/>
                    </a:solidFill>
                  </a:rPr>
                  <a:t> stand for </a:t>
                </a:r>
                <a:r>
                  <a:rPr lang="en-US" dirty="0" err="1" smtClean="0">
                    <a:solidFill>
                      <a:srgbClr val="FF0000"/>
                    </a:solidFill>
                  </a:rPr>
                  <a:t>Spawners</a:t>
                </a:r>
                <a:r>
                  <a:rPr lang="en-US" dirty="0" smtClean="0">
                    <a:solidFill>
                      <a:srgbClr val="FF0000"/>
                    </a:solidFill>
                  </a:rPr>
                  <a:t> per Recruit! SPR is a ratio of ratios (i.e., Fished </a:t>
                </a:r>
                <a:r>
                  <a:rPr lang="en-US" dirty="0" err="1" smtClean="0">
                    <a:solidFill>
                      <a:srgbClr val="FF0000"/>
                    </a:solidFill>
                  </a:rPr>
                  <a:t>Spawners</a:t>
                </a:r>
                <a:r>
                  <a:rPr lang="en-US" dirty="0" smtClean="0">
                    <a:solidFill>
                      <a:srgbClr val="FF0000"/>
                    </a:solidFill>
                  </a:rPr>
                  <a:t> per Recruit divided by Unfished </a:t>
                </a:r>
                <a:r>
                  <a:rPr lang="en-US" dirty="0" err="1" smtClean="0">
                    <a:solidFill>
                      <a:srgbClr val="FF0000"/>
                    </a:solidFill>
                  </a:rPr>
                  <a:t>Spawners</a:t>
                </a:r>
                <a:r>
                  <a:rPr lang="en-US" dirty="0" smtClean="0">
                    <a:solidFill>
                      <a:srgbClr val="FF0000"/>
                    </a:solidFill>
                  </a:rPr>
                  <a:t> per Recruit) </a:t>
                </a:r>
              </a:p>
              <a:p>
                <a:r>
                  <a:rPr lang="en-US" dirty="0" smtClean="0">
                    <a:solidFill>
                      <a:srgbClr val="FF0000"/>
                    </a:solidFill>
                  </a:rPr>
                  <a:t>SPR represents the </a:t>
                </a:r>
                <a:r>
                  <a:rPr lang="en-US" dirty="0" err="1" smtClean="0">
                    <a:solidFill>
                      <a:srgbClr val="FF0000"/>
                    </a:solidFill>
                  </a:rPr>
                  <a:t>spawners</a:t>
                </a:r>
                <a:r>
                  <a:rPr lang="en-US" dirty="0" smtClean="0">
                    <a:solidFill>
                      <a:srgbClr val="FF0000"/>
                    </a:solidFill>
                  </a:rPr>
                  <a:t> per recruit under a given fishing mortality compared to how many there would be in the unfished population</a:t>
                </a:r>
              </a:p>
              <a:p>
                <a:r>
                  <a:rPr lang="en-US" dirty="0" smtClean="0"/>
                  <a:t>Reference </a:t>
                </a:r>
                <a:r>
                  <a:rPr lang="en-US" dirty="0"/>
                  <a:t>points based on SPR </a:t>
                </a:r>
                <a:r>
                  <a:rPr lang="en-US" dirty="0" smtClean="0">
                    <a:solidFill>
                      <a:srgbClr val="FF0000"/>
                    </a:solidFill>
                  </a:rPr>
                  <a:t>are</a:t>
                </a:r>
                <a:r>
                  <a:rPr lang="en-US" dirty="0" smtClean="0"/>
                  <a:t> </a:t>
                </a:r>
                <a:r>
                  <a:rPr lang="en-US" dirty="0"/>
                  <a:t>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8629"/>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a:t>
                </a:r>
                <a:r>
                  <a:rPr lang="en-CA" dirty="0" smtClean="0"/>
                  <a:t>is </a:t>
                </a:r>
                <a:r>
                  <a:rPr lang="en-CA" dirty="0"/>
                  <a:t>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40% </a:t>
                </a:r>
                <a:r>
                  <a:rPr lang="en-CA" dirty="0" smtClean="0"/>
                  <a:t>SPR</a:t>
                </a:r>
                <a:r>
                  <a:rPr lang="en-CA" baseline="-25000" dirty="0" smtClean="0">
                    <a:solidFill>
                      <a:srgbClr val="FF0000"/>
                    </a:solidFill>
                  </a:rPr>
                  <a:t>0</a:t>
                </a:r>
                <a:r>
                  <a:rPr lang="en-CA" dirty="0" smtClean="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71207" y="5188876"/>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1050288" cy="369332"/>
          </a:xfrm>
          <a:prstGeom prst="rect">
            <a:avLst/>
          </a:prstGeom>
          <a:noFill/>
        </p:spPr>
        <p:txBody>
          <a:bodyPr wrap="none" rtlCol="0">
            <a:spAutoFit/>
          </a:bodyPr>
          <a:lstStyle/>
          <a:p>
            <a:r>
              <a:rPr lang="en-US" dirty="0" smtClean="0">
                <a:solidFill>
                  <a:srgbClr val="C00000"/>
                </a:solidFill>
              </a:rPr>
              <a:t>40%SPR</a:t>
            </a:r>
            <a:r>
              <a:rPr lang="en-US" baseline="-25000" dirty="0" smtClean="0">
                <a:solidFill>
                  <a:srgbClr val="C00000"/>
                </a:solidFill>
              </a:rPr>
              <a:t>0</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6909362"/>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F</a:t>
                      </a:r>
                      <a:r>
                        <a:rPr lang="en-US" sz="1800" b="1" baseline="-25000" dirty="0">
                          <a:effectLst/>
                          <a:latin typeface="+mn-lt"/>
                        </a:rPr>
                        <a:t>MSY</a:t>
                      </a:r>
                      <a:r>
                        <a:rPr lang="en-US" sz="1800" b="1" dirty="0">
                          <a:effectLst/>
                          <a:latin typeface="+mn-lt"/>
                        </a:rPr>
                        <a:t> ≈ 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p:sp>
        <p:nvSpPr>
          <p:cNvPr id="6" name="TextBox 5"/>
          <p:cNvSpPr txBox="1"/>
          <p:nvPr/>
        </p:nvSpPr>
        <p:spPr>
          <a:xfrm>
            <a:off x="8201891" y="4918364"/>
            <a:ext cx="3927763" cy="646331"/>
          </a:xfrm>
          <a:prstGeom prst="rect">
            <a:avLst/>
          </a:prstGeom>
          <a:noFill/>
        </p:spPr>
        <p:txBody>
          <a:bodyPr wrap="square" rtlCol="0">
            <a:spAutoFit/>
          </a:bodyPr>
          <a:lstStyle/>
          <a:p>
            <a:r>
              <a:rPr lang="en-US" dirty="0" smtClean="0">
                <a:solidFill>
                  <a:srgbClr val="C00000"/>
                </a:solidFill>
              </a:rPr>
              <a:t>Lower numbers reflect that the stock is more productive at lower stock sizes </a:t>
            </a:r>
            <a:endParaRPr lang="en-US" dirty="0">
              <a:solidFill>
                <a:srgbClr val="C00000"/>
              </a:solidFill>
            </a:endParaRPr>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EDC7-5452-4E5E-8B2B-EAC346AEAC2F}"/>
              </a:ext>
            </a:extLst>
          </p:cNvPr>
          <p:cNvSpPr>
            <a:spLocks noGrp="1"/>
          </p:cNvSpPr>
          <p:nvPr>
            <p:ph type="title"/>
          </p:nvPr>
        </p:nvSpPr>
        <p:spPr/>
        <p:txBody>
          <a:bodyPr/>
          <a:lstStyle/>
          <a:p>
            <a:r>
              <a:rPr lang="en-US" dirty="0">
                <a:solidFill>
                  <a:srgbClr val="FF0000"/>
                </a:solidFill>
              </a:rPr>
              <a:t>End day 1 – move SPR to day 2 if we run out of time.</a:t>
            </a:r>
          </a:p>
        </p:txBody>
      </p:sp>
      <p:sp>
        <p:nvSpPr>
          <p:cNvPr id="3" name="Content Placeholder 2">
            <a:extLst>
              <a:ext uri="{FF2B5EF4-FFF2-40B4-BE49-F238E27FC236}">
                <a16:creationId xmlns:a16="http://schemas.microsoft.com/office/drawing/2014/main" id="{36D2664B-E4D1-4732-8009-4B170DAE14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64602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7. Approaches for Data-limited Stocks</a:t>
            </a:r>
          </a:p>
        </p:txBody>
      </p:sp>
      <p:sp>
        <p:nvSpPr>
          <p:cNvPr id="3" name="TextBox 2">
            <a:extLst>
              <a:ext uri="{FF2B5EF4-FFF2-40B4-BE49-F238E27FC236}">
                <a16:creationId xmlns:a16="http://schemas.microsoft.com/office/drawing/2014/main" id="{F28BBC60-EFE3-41B5-89E6-BDA0E4FAE63E}"/>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15127125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0B0C-5F3A-4C8F-8BAB-6146EBD98064}"/>
              </a:ext>
            </a:extLst>
          </p:cNvPr>
          <p:cNvSpPr>
            <a:spLocks noGrp="1"/>
          </p:cNvSpPr>
          <p:nvPr>
            <p:ph type="title"/>
          </p:nvPr>
        </p:nvSpPr>
        <p:spPr/>
        <p:txBody>
          <a:bodyPr/>
          <a:lstStyle/>
          <a:p>
            <a:r>
              <a:rPr lang="en-US" dirty="0"/>
              <a:t>Approaches for Data-limited Stocks</a:t>
            </a:r>
          </a:p>
        </p:txBody>
      </p:sp>
      <p:sp>
        <p:nvSpPr>
          <p:cNvPr id="3" name="Content Placeholder 2">
            <a:extLst>
              <a:ext uri="{FF2B5EF4-FFF2-40B4-BE49-F238E27FC236}">
                <a16:creationId xmlns:a16="http://schemas.microsoft.com/office/drawing/2014/main" id="{3C935BDD-8A26-40B2-B372-A60F729D8F27}"/>
              </a:ext>
            </a:extLst>
          </p:cNvPr>
          <p:cNvSpPr>
            <a:spLocks noGrp="1"/>
          </p:cNvSpPr>
          <p:nvPr>
            <p:ph idx="1"/>
          </p:nvPr>
        </p:nvSpPr>
        <p:spPr/>
        <p:txBody>
          <a:bodyPr/>
          <a:lstStyle/>
          <a:p>
            <a:r>
              <a:rPr lang="en-US" dirty="0"/>
              <a:t>Methods:</a:t>
            </a:r>
          </a:p>
          <a:p>
            <a:pPr lvl="1"/>
            <a:r>
              <a:rPr lang="en-US" dirty="0"/>
              <a:t>Empirical, theoretical, and historical proxies for </a:t>
            </a:r>
            <a:r>
              <a:rPr lang="en-US" i="1" dirty="0"/>
              <a:t>B</a:t>
            </a:r>
            <a:r>
              <a:rPr lang="en-US" i="1" baseline="-25000" dirty="0"/>
              <a:t>0</a:t>
            </a:r>
            <a:r>
              <a:rPr lang="en-US" dirty="0"/>
              <a:t> and </a:t>
            </a:r>
            <a:r>
              <a:rPr lang="en-US" i="1" dirty="0"/>
              <a:t>B</a:t>
            </a:r>
            <a:r>
              <a:rPr lang="en-US" i="1" baseline="-25000" dirty="0"/>
              <a:t>MSY</a:t>
            </a:r>
            <a:endParaRPr lang="en-US" dirty="0"/>
          </a:p>
          <a:p>
            <a:pPr lvl="1"/>
            <a:r>
              <a:rPr lang="en-US" dirty="0"/>
              <a:t>Catch-only methods: can provide estimates of B relative to </a:t>
            </a:r>
            <a:r>
              <a:rPr lang="en-US" i="1" dirty="0"/>
              <a:t>B</a:t>
            </a:r>
            <a:r>
              <a:rPr lang="en-US" i="1" baseline="-25000" dirty="0"/>
              <a:t>0</a:t>
            </a:r>
            <a:r>
              <a:rPr lang="en-US" dirty="0"/>
              <a:t> and </a:t>
            </a:r>
            <a:r>
              <a:rPr lang="en-US" i="1" dirty="0"/>
              <a:t>B</a:t>
            </a:r>
            <a:r>
              <a:rPr lang="en-US" i="1" baseline="-25000" dirty="0"/>
              <a:t>MSY</a:t>
            </a:r>
            <a:r>
              <a:rPr lang="en-US" dirty="0"/>
              <a:t> </a:t>
            </a:r>
          </a:p>
          <a:p>
            <a:pPr lvl="2"/>
            <a:r>
              <a:rPr lang="en-US" dirty="0"/>
              <a:t>they have generally been used to estimate global trends in stock status and not for stock assessment</a:t>
            </a:r>
          </a:p>
          <a:p>
            <a:pPr lvl="1"/>
            <a:r>
              <a:rPr lang="en-US" dirty="0"/>
              <a:t>Closed-loop simulation approaches: an alternative to using empirical proxies or methods that rely on strong model assumptions or priors</a:t>
            </a:r>
          </a:p>
          <a:p>
            <a:endParaRPr lang="en-US" dirty="0"/>
          </a:p>
        </p:txBody>
      </p:sp>
    </p:spTree>
    <p:extLst>
      <p:ext uri="{BB962C8B-B14F-4D97-AF65-F5344CB8AC3E}">
        <p14:creationId xmlns:p14="http://schemas.microsoft.com/office/powerpoint/2010/main" val="2972387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D68-BB61-4474-BC60-CD2665E2CB5E}"/>
              </a:ext>
            </a:extLst>
          </p:cNvPr>
          <p:cNvSpPr>
            <a:spLocks noGrp="1"/>
          </p:cNvSpPr>
          <p:nvPr>
            <p:ph type="title"/>
          </p:nvPr>
        </p:nvSpPr>
        <p:spPr/>
        <p:txBody>
          <a:bodyPr/>
          <a:lstStyle/>
          <a:p>
            <a:r>
              <a:rPr lang="en-US" dirty="0"/>
              <a:t>Theoretical Proxies for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BF679-C065-4E9A-A132-B6E0E137E3B8}"/>
                  </a:ext>
                </a:extLst>
              </p:cNvPr>
              <p:cNvSpPr>
                <a:spLocks noGrp="1"/>
              </p:cNvSpPr>
              <p:nvPr>
                <p:ph idx="1"/>
              </p:nvPr>
            </p:nvSpPr>
            <p:spPr/>
            <p:txBody>
              <a:bodyPr/>
              <a:lstStyle/>
              <a:p>
                <a:r>
                  <a:rPr lang="en-US" dirty="0"/>
                  <a:t>Per-recruit models: Spawning Potential Ratio (SPR)</a:t>
                </a:r>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oMath>
                </a14:m>
                <a:r>
                  <a:rPr lang="en-US" dirty="0"/>
                  <a:t> represents the </a:t>
                </a:r>
                <a14:m>
                  <m:oMath xmlns:m="http://schemas.openxmlformats.org/officeDocument/2006/math">
                    <m:r>
                      <a:rPr lang="en-US" i="1" dirty="0">
                        <a:latin typeface="Cambria Math" panose="02040503050406030204" pitchFamily="18" charset="0"/>
                      </a:rPr>
                      <m:t>𝐹</m:t>
                    </m:r>
                  </m:oMath>
                </a14:m>
                <a:r>
                  <a:rPr lang="en-US" dirty="0"/>
                  <a:t> that results in </a:t>
                </a:r>
                <a14:m>
                  <m:oMath xmlns:m="http://schemas.openxmlformats.org/officeDocument/2006/math">
                    <m:r>
                      <a:rPr lang="en-US" b="0" i="1" dirty="0" smtClean="0">
                        <a:latin typeface="Cambria Math" panose="02040503050406030204" pitchFamily="18" charset="0"/>
                      </a:rPr>
                      <m:t>𝑋</m:t>
                    </m:r>
                  </m:oMath>
                </a14:m>
                <a:r>
                  <a:rPr lang="en-US" dirty="0"/>
                  <a:t>% of unfished SSB-pre-recruit</a:t>
                </a:r>
              </a:p>
              <a:p>
                <a:pPr lvl="2"/>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r>
                      <a:rPr lang="en-US" i="1" baseline="-25000" dirty="0">
                        <a:latin typeface="Cambria Math" panose="02040503050406030204" pitchFamily="18" charset="0"/>
                      </a:rPr>
                      <m:t> </m:t>
                    </m:r>
                  </m:oMath>
                </a14:m>
                <a:r>
                  <a:rPr lang="en-US" dirty="0"/>
                  <a:t>is a common proxy for </a:t>
                </a:r>
                <a14:m>
                  <m:oMath xmlns:m="http://schemas.openxmlformats.org/officeDocument/2006/math">
                    <m:r>
                      <a:rPr lang="en-US" i="1" dirty="0">
                        <a:latin typeface="Cambria Math" panose="02040503050406030204" pitchFamily="18" charset="0"/>
                      </a:rPr>
                      <m:t>𝐹</m:t>
                    </m:r>
                    <m:r>
                      <a:rPr lang="en-US" b="0" i="1" baseline="-25000" dirty="0" smtClean="0">
                        <a:latin typeface="Cambria Math" panose="02040503050406030204" pitchFamily="18" charset="0"/>
                      </a:rPr>
                      <m:t>𝑀𝑆𝑌</m:t>
                    </m:r>
                    <m:r>
                      <a:rPr lang="en-US" i="1" baseline="-25000" dirty="0">
                        <a:latin typeface="Cambria Math" panose="02040503050406030204" pitchFamily="18" charset="0"/>
                      </a:rPr>
                      <m:t> </m:t>
                    </m:r>
                  </m:oMath>
                </a14:m>
                <a:endParaRPr lang="en-US" dirty="0"/>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a:rPr lang="en-US" b="0" i="1" baseline="-25000" dirty="0" smtClean="0">
                        <a:latin typeface="Cambria Math" panose="02040503050406030204" pitchFamily="18" charset="0"/>
                      </a:rPr>
                      <m:t>𝑀𝑆𝑌</m:t>
                    </m:r>
                  </m:oMath>
                </a14:m>
                <a:r>
                  <a:rPr lang="en-US" dirty="0"/>
                  <a:t> depends on productivity</a:t>
                </a:r>
              </a:p>
              <a:p>
                <a:pPr lvl="1"/>
                <a:r>
                  <a:rPr lang="en-US" dirty="0"/>
                  <a:t>Biomass reference point:</a:t>
                </a:r>
              </a:p>
              <a:p>
                <a:pPr lvl="2"/>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 equilibrium B from fishing at </a:t>
                </a:r>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𝑋</m:t>
                    </m:r>
                    <m:r>
                      <a:rPr lang="en-US" i="1" baseline="-25000" dirty="0" smtClean="0">
                        <a:latin typeface="Cambria Math" panose="02040503050406030204" pitchFamily="18" charset="0"/>
                      </a:rPr>
                      <m:t>%</m:t>
                    </m:r>
                    <m:r>
                      <a:rPr lang="en-US" i="1" baseline="-25000" dirty="0" smtClean="0">
                        <a:latin typeface="Cambria Math" panose="02040503050406030204" pitchFamily="18" charset="0"/>
                      </a:rPr>
                      <m:t>𝑆𝑃𝑅</m:t>
                    </m:r>
                    <m:r>
                      <a:rPr lang="en-US" i="1" baseline="-25000" dirty="0" smtClean="0">
                        <a:latin typeface="Cambria Math" panose="02040503050406030204" pitchFamily="18" charset="0"/>
                      </a:rPr>
                      <m:t> </m:t>
                    </m:r>
                  </m:oMath>
                </a14:m>
                <a:endParaRPr lang="en-US" baseline="-25000" dirty="0"/>
              </a:p>
              <a:p>
                <a:pPr lvl="2"/>
                <a:endParaRPr lang="en-US" dirty="0"/>
              </a:p>
            </p:txBody>
          </p:sp>
        </mc:Choice>
        <mc:Fallback xmlns="">
          <p:sp>
            <p:nvSpPr>
              <p:cNvPr id="3" name="Content Placeholder 2">
                <a:extLst>
                  <a:ext uri="{FF2B5EF4-FFF2-40B4-BE49-F238E27FC236}">
                    <a16:creationId xmlns:a16="http://schemas.microsoft.com/office/drawing/2014/main" id="{90EBF679-C065-4E9A-A132-B6E0E137E3B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b="1" i="1" dirty="0" smtClean="0">
                                    <a:effectLst/>
                                    <a:latin typeface="Cambria Math" panose="02040503050406030204" pitchFamily="18" charset="0"/>
                                  </a:rPr>
                                  <m:t>𝒓</m:t>
                                </m:r>
                              </m:oMath>
                            </m:oMathPara>
                          </a14:m>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 xmlns:m="http://schemas.openxmlformats.org/officeDocument/2006/math">
                              <m:r>
                                <a:rPr lang="en-US" sz="1800" b="1" i="1" smtClean="0">
                                  <a:effectLst/>
                                  <a:latin typeface="Cambria Math" panose="02040503050406030204" pitchFamily="18" charset="0"/>
                                </a:rPr>
                                <m:t>𝑭</m:t>
                              </m:r>
                              <m:r>
                                <a:rPr lang="en-US" sz="1800" b="1" i="1" baseline="-25000" smtClean="0">
                                  <a:effectLst/>
                                  <a:latin typeface="Cambria Math" panose="02040503050406030204" pitchFamily="18" charset="0"/>
                                </a:rPr>
                                <m:t>𝑴𝑺𝒀</m:t>
                              </m:r>
                            </m:oMath>
                          </a14:m>
                          <a:r>
                            <a:rPr lang="en-US" sz="1800" b="1" dirty="0">
                              <a:effectLst/>
                              <a:latin typeface="Century Gothic" panose="020B0502020202020204" pitchFamily="34" charset="0"/>
                            </a:rPr>
                            <a:t> ≈ </a:t>
                          </a:r>
                          <a14:m>
                            <m:oMath xmlns:m="http://schemas.openxmlformats.org/officeDocument/2006/math">
                              <m:r>
                                <a:rPr lang="en-US" sz="1800" b="1" i="1" dirty="0" smtClean="0">
                                  <a:effectLst/>
                                  <a:latin typeface="Cambria Math" panose="02040503050406030204" pitchFamily="18" charset="0"/>
                                </a:rPr>
                                <m:t>𝑭</m:t>
                              </m:r>
                              <m:r>
                                <a:rPr lang="en-US" sz="1800" b="1" i="1" baseline="-25000" dirty="0">
                                  <a:effectLst/>
                                  <a:latin typeface="Cambria Math" panose="02040503050406030204" pitchFamily="18" charset="0"/>
                                </a:rPr>
                                <m:t>𝑿</m:t>
                              </m:r>
                              <m:r>
                                <a:rPr lang="en-US" sz="1800" b="1" i="1" baseline="-25000" dirty="0">
                                  <a:effectLst/>
                                  <a:latin typeface="Cambria Math" panose="02040503050406030204" pitchFamily="18" charset="0"/>
                                </a:rPr>
                                <m:t>%</m:t>
                              </m:r>
                              <m:r>
                                <a:rPr lang="en-US" sz="1800" b="1" i="1" baseline="-25000" dirty="0">
                                  <a:effectLst/>
                                  <a:latin typeface="Cambria Math" panose="02040503050406030204" pitchFamily="18" charset="0"/>
                                </a:rPr>
                                <m:t>𝑺𝑷𝑹</m:t>
                              </m:r>
                            </m:oMath>
                          </a14:m>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Choice>
        <mc:Fallback xmlns="">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35052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51832" t="-20690" r="-136649" b="-389655"/>
                          </a:stretch>
                        </a:blipFill>
                      </a:tcPr>
                    </a:tc>
                    <a:tc>
                      <a:txBody>
                        <a:bodyPr/>
                        <a:lstStyle/>
                        <a:p>
                          <a:endParaRPr lang="en-US"/>
                        </a:p>
                      </a:txBody>
                      <a:tcPr marL="68580" marR="68580" marT="0" marB="0">
                        <a:blipFill>
                          <a:blip r:embed="rId3"/>
                          <a:stretch>
                            <a:fillRect l="-186434" t="-20690" r="-1163" b="-389655"/>
                          </a:stretch>
                        </a:blipFill>
                      </a:tcPr>
                    </a:tc>
                    <a:extLst>
                      <a:ext uri="{0D108BD9-81ED-4DB2-BD59-A6C34878D82A}">
                        <a16:rowId xmlns:a16="http://schemas.microsoft.com/office/drawing/2014/main" val="3743201480"/>
                      </a:ext>
                    </a:extLst>
                  </a:tr>
                  <a:tr h="27432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27432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27432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27432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18288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Fallback>
      </mc:AlternateContent>
      <p:sp>
        <p:nvSpPr>
          <p:cNvPr id="5" name="TextBox 4">
            <a:extLst>
              <a:ext uri="{FF2B5EF4-FFF2-40B4-BE49-F238E27FC236}">
                <a16:creationId xmlns:a16="http://schemas.microsoft.com/office/drawing/2014/main" id="{E1EA88A9-649F-40E4-9D6F-C18C68BC6AA3}"/>
              </a:ext>
            </a:extLst>
          </p:cNvPr>
          <p:cNvSpPr txBox="1"/>
          <p:nvPr/>
        </p:nvSpPr>
        <p:spPr>
          <a:xfrm>
            <a:off x="9798340" y="6550111"/>
            <a:ext cx="2393660" cy="276999"/>
          </a:xfrm>
          <a:prstGeom prst="rect">
            <a:avLst/>
          </a:prstGeom>
          <a:noFill/>
        </p:spPr>
        <p:txBody>
          <a:bodyPr wrap="square" rtlCol="0">
            <a:spAutoFit/>
          </a:bodyPr>
          <a:lstStyle/>
          <a:p>
            <a:pPr algn="r"/>
            <a:r>
              <a:rPr lang="en-US" sz="1200" dirty="0"/>
              <a:t>NZ Ministry of Fisheries</a:t>
            </a:r>
            <a:r>
              <a:rPr lang="en-US" sz="1200" dirty="0">
                <a:cs typeface="Arial" panose="020B0604020202020204" pitchFamily="34" charset="0"/>
              </a:rPr>
              <a:t> (2011)</a:t>
            </a:r>
          </a:p>
        </p:txBody>
      </p:sp>
    </p:spTree>
    <p:extLst>
      <p:ext uri="{BB962C8B-B14F-4D97-AF65-F5344CB8AC3E}">
        <p14:creationId xmlns:p14="http://schemas.microsoft.com/office/powerpoint/2010/main" val="32425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14E-EA14-43BE-AD13-A1E26E81AB91}"/>
              </a:ext>
            </a:extLst>
          </p:cNvPr>
          <p:cNvSpPr>
            <a:spLocks noGrp="1"/>
          </p:cNvSpPr>
          <p:nvPr>
            <p:ph type="title"/>
          </p:nvPr>
        </p:nvSpPr>
        <p:spPr/>
        <p:txBody>
          <a:bodyPr/>
          <a:lstStyle/>
          <a:p>
            <a:r>
              <a:rPr lang="en-US" dirty="0"/>
              <a:t>Theoretical Proxies for </a:t>
            </a:r>
            <a:r>
              <a:rPr lang="en-US" i="1" dirty="0"/>
              <a:t>F</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28CA9-6F96-4DC6-B5CB-EF5B36A25839}"/>
                  </a:ext>
                </a:extLst>
              </p:cNvPr>
              <p:cNvSpPr>
                <a:spLocks noGrp="1"/>
              </p:cNvSpPr>
              <p:nvPr>
                <p:ph idx="1"/>
              </p:nvPr>
            </p:nvSpPr>
            <p:spPr/>
            <p:txBody>
              <a:bodyPr/>
              <a:lstStyle/>
              <a:p>
                <a:r>
                  <a:rPr lang="en-US" dirty="0"/>
                  <a:t>Other </a:t>
                </a:r>
                <a:r>
                  <a:rPr lang="en-US" i="1" dirty="0"/>
                  <a:t>F</a:t>
                </a:r>
                <a:r>
                  <a:rPr lang="en-US" i="1" baseline="-25000" dirty="0"/>
                  <a:t>MSY</a:t>
                </a:r>
                <a:r>
                  <a:rPr lang="en-US" dirty="0"/>
                  <a:t> proxies:</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𝑚𝑎𝑥</m:t>
                    </m:r>
                    <m:r>
                      <a:rPr lang="en-US" i="1" baseline="-25000"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𝐹</m:t>
                    </m:r>
                  </m:oMath>
                </a14:m>
                <a:r>
                  <a:rPr lang="en-US" dirty="0"/>
                  <a:t> that maximizes YPR (not recommended)</a:t>
                </a:r>
              </a:p>
              <a:p>
                <a:pPr lvl="1"/>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0</m:t>
                    </m:r>
                    <m:r>
                      <a:rPr lang="en-US" b="0" i="1" baseline="-25000" dirty="0" smtClean="0">
                        <a:latin typeface="Cambria Math" panose="02040503050406030204" pitchFamily="18" charset="0"/>
                      </a:rPr>
                      <m:t> 1</m:t>
                    </m:r>
                  </m:oMath>
                </a14:m>
                <a:r>
                  <a:rPr lang="en-US" dirty="0"/>
                  <a:t> = </a:t>
                </a:r>
                <a14:m>
                  <m:oMath xmlns:m="http://schemas.openxmlformats.org/officeDocument/2006/math">
                    <m:r>
                      <a:rPr lang="en-US" i="1" dirty="0" smtClean="0">
                        <a:latin typeface="Cambria Math" panose="02040503050406030204" pitchFamily="18" charset="0"/>
                      </a:rPr>
                      <m:t>𝐹</m:t>
                    </m:r>
                  </m:oMath>
                </a14:m>
                <a:r>
                  <a:rPr lang="en-US" dirty="0"/>
                  <a:t> where slope of YPR curve is 10% of the slope at the origin</a:t>
                </a:r>
              </a:p>
              <a:p>
                <a:pPr lvl="2"/>
                <a:r>
                  <a:rPr lang="en-US" dirty="0"/>
                  <a:t>Sensitive to assumptions about growth and </a:t>
                </a:r>
                <a14:m>
                  <m:oMath xmlns:m="http://schemas.openxmlformats.org/officeDocument/2006/math">
                    <m:r>
                      <a:rPr lang="en-US" i="1" dirty="0" smtClean="0">
                        <a:latin typeface="Cambria Math" panose="02040503050406030204" pitchFamily="18" charset="0"/>
                      </a:rPr>
                      <m:t>𝑀</m:t>
                    </m:r>
                  </m:oMath>
                </a14:m>
                <a:endParaRPr lang="en-US" i="1" dirty="0"/>
              </a:p>
              <a:p>
                <a:pPr lvl="2"/>
                <a:r>
                  <a:rPr lang="en-US" dirty="0"/>
                  <a:t>Not recommended without understanding how well it relates to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(Mace 2001)</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 </a:t>
                </a:r>
                <a14:m>
                  <m:oMath xmlns:m="http://schemas.openxmlformats.org/officeDocument/2006/math">
                    <m:r>
                      <a:rPr lang="en-US" i="1" dirty="0" smtClean="0">
                        <a:latin typeface="Cambria Math" panose="02040503050406030204" pitchFamily="18" charset="0"/>
                      </a:rPr>
                      <m:t>𝑀</m:t>
                    </m:r>
                  </m:oMath>
                </a14:m>
                <a:r>
                  <a:rPr lang="en-US" dirty="0"/>
                  <a:t> or a proportion of </a:t>
                </a:r>
                <a14:m>
                  <m:oMath xmlns:m="http://schemas.openxmlformats.org/officeDocument/2006/math">
                    <m:r>
                      <a:rPr lang="en-US" i="1" dirty="0" smtClean="0">
                        <a:latin typeface="Cambria Math" panose="02040503050406030204" pitchFamily="18" charset="0"/>
                      </a:rPr>
                      <m:t>𝑀</m:t>
                    </m:r>
                  </m:oMath>
                </a14:m>
                <a:endParaRPr lang="en-US" i="1" dirty="0"/>
              </a:p>
              <a:p>
                <a:pPr lvl="2"/>
                <a14:m>
                  <m:oMath xmlns:m="http://schemas.openxmlformats.org/officeDocument/2006/math">
                    <m:r>
                      <a:rPr lang="en-US" b="0" i="0" dirty="0" smtClean="0">
                        <a:latin typeface="Cambria Math" panose="02040503050406030204" pitchFamily="18" charset="0"/>
                      </a:rPr>
                      <m:t>0.87</m:t>
                    </m:r>
                    <m:r>
                      <a:rPr lang="en-US" i="1" dirty="0" smtClean="0">
                        <a:latin typeface="Cambria Math" panose="02040503050406030204" pitchFamily="18" charset="0"/>
                      </a:rPr>
                      <m:t>𝑀</m:t>
                    </m:r>
                  </m:oMath>
                </a14:m>
                <a:r>
                  <a:rPr lang="en-US" dirty="0"/>
                  <a:t> meta-analysis (Zhou et al. 2012)</a:t>
                </a:r>
              </a:p>
              <a:p>
                <a:pPr lvl="2"/>
                <a14:m>
                  <m:oMath xmlns:m="http://schemas.openxmlformats.org/officeDocument/2006/math">
                    <m:r>
                      <a:rPr lang="en-US" b="0" i="0" dirty="0" smtClean="0">
                        <a:latin typeface="Cambria Math" panose="02040503050406030204" pitchFamily="18" charset="0"/>
                      </a:rPr>
                      <m:t>0.5</m:t>
                    </m:r>
                    <m:r>
                      <a:rPr lang="en-US" i="1" dirty="0" smtClean="0">
                        <a:latin typeface="Cambria Math" panose="02040503050406030204" pitchFamily="18" charset="0"/>
                      </a:rPr>
                      <m:t>𝑀</m:t>
                    </m:r>
                  </m:oMath>
                </a14:m>
                <a:r>
                  <a:rPr lang="en-US" dirty="0"/>
                  <a:t> pelagic species (Patterson 1992)</a:t>
                </a:r>
              </a:p>
              <a:p>
                <a:r>
                  <a:rPr lang="en-US" dirty="0"/>
                  <a:t>Biomass reference points = equilibrium B from fishing at </a:t>
                </a:r>
                <a14:m>
                  <m:oMath xmlns:m="http://schemas.openxmlformats.org/officeDocument/2006/math">
                    <m:r>
                      <a:rPr lang="en-US" i="1" dirty="0" smtClean="0">
                        <a:latin typeface="Cambria Math" panose="02040503050406030204" pitchFamily="18" charset="0"/>
                      </a:rPr>
                      <m:t>𝐹</m:t>
                    </m:r>
                  </m:oMath>
                </a14:m>
                <a:r>
                  <a:rPr lang="en-US" baseline="-25000" dirty="0"/>
                  <a:t> </a:t>
                </a:r>
              </a:p>
              <a:p>
                <a:endParaRPr lang="en-US" dirty="0"/>
              </a:p>
            </p:txBody>
          </p:sp>
        </mc:Choice>
        <mc:Fallback xmlns="">
          <p:sp>
            <p:nvSpPr>
              <p:cNvPr id="3" name="Content Placeholder 2">
                <a:extLst>
                  <a:ext uri="{FF2B5EF4-FFF2-40B4-BE49-F238E27FC236}">
                    <a16:creationId xmlns:a16="http://schemas.microsoft.com/office/drawing/2014/main" id="{56028CA9-6F96-4DC6-B5CB-EF5B36A258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C7CBE7-DFD7-40E4-B423-F807B34CE615}"/>
              </a:ext>
            </a:extLst>
          </p:cNvPr>
          <p:cNvSpPr txBox="1"/>
          <p:nvPr/>
        </p:nvSpPr>
        <p:spPr>
          <a:xfrm>
            <a:off x="1818968" y="2762864"/>
            <a:ext cx="24237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331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52E-C719-43DA-8EE8-62DB1B86A6D0}"/>
              </a:ext>
            </a:extLst>
          </p:cNvPr>
          <p:cNvSpPr>
            <a:spLocks noGrp="1"/>
          </p:cNvSpPr>
          <p:nvPr>
            <p:ph type="title"/>
          </p:nvPr>
        </p:nvSpPr>
        <p:spPr/>
        <p:txBody>
          <a:bodyPr/>
          <a:lstStyle/>
          <a:p>
            <a:r>
              <a:rPr lang="en-US" dirty="0"/>
              <a:t>Historical, Empirical, or Other Proxies for </a:t>
            </a:r>
            <a:r>
              <a:rPr lang="en-US" i="1" dirty="0"/>
              <a:t>B</a:t>
            </a:r>
            <a:r>
              <a:rPr lang="en-US" i="1" baseline="-25000" dirty="0"/>
              <a:t>0</a:t>
            </a:r>
            <a:r>
              <a:rPr lang="en-US" dirty="0"/>
              <a:t> and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B9779-38A7-4805-B83D-30331ECAE391}"/>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 </a:t>
                </a:r>
              </a:p>
              <a:p>
                <a:pPr lvl="1"/>
                <a:r>
                  <a:rPr lang="en-US" dirty="0"/>
                  <a:t>the mean or median value of an indicator over a historical time period when the indicator is high and catches are high; or</a:t>
                </a:r>
              </a:p>
              <a:p>
                <a:pPr lvl="1"/>
                <a:r>
                  <a:rPr lang="en-US" dirty="0"/>
                  <a:t>the mean or median value of an indicator over a productive period.</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 </a:t>
                </a:r>
              </a:p>
              <a:p>
                <a:pPr lvl="1"/>
                <a:r>
                  <a:rPr lang="en-US" dirty="0"/>
                  <a:t>the mean/median (or maximum) value of the indicator over a historical time period reflecting the beginning of exploitation. </a:t>
                </a:r>
              </a:p>
              <a:p>
                <a:r>
                  <a:rPr lang="en-US" dirty="0"/>
                  <a:t>LRPs based on a historical low biomass state:</a:t>
                </a:r>
              </a:p>
              <a:p>
                <a:pPr lvl="1"/>
                <a:r>
                  <a:rPr lang="en-US" dirty="0"/>
                  <a:t>from which the stock recovered to above average levels; </a:t>
                </a:r>
              </a:p>
              <a:p>
                <a:pPr lvl="1"/>
                <a:r>
                  <a:rPr lang="en-US" dirty="0"/>
                  <a:t>or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31AB9779-38A7-4805-B83D-30331ECAE39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3350997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F4DB-F41F-422C-A0AD-970DFF8184C5}"/>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B4D02DD6-619C-4CA2-93BA-8A25DA0FD15E}"/>
              </a:ext>
            </a:extLst>
          </p:cNvPr>
          <p:cNvSpPr>
            <a:spLocks noGrp="1"/>
          </p:cNvSpPr>
          <p:nvPr>
            <p:ph idx="1"/>
          </p:nvPr>
        </p:nvSpPr>
        <p:spPr/>
        <p:txBody>
          <a:bodyPr>
            <a:normAutofit fontScale="92500"/>
          </a:bodyPr>
          <a:lstStyle/>
          <a:p>
            <a:r>
              <a:rPr lang="en-US" dirty="0"/>
              <a:t>Assume </a:t>
            </a:r>
            <a:r>
              <a:rPr lang="en-US" i="1" dirty="0"/>
              <a:t>Catch</a:t>
            </a:r>
            <a:r>
              <a:rPr lang="en-US" dirty="0"/>
              <a:t> is proportional to </a:t>
            </a:r>
            <a:r>
              <a:rPr lang="en-US" i="1" dirty="0"/>
              <a:t>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a:t>
            </a:r>
            <a:r>
              <a:rPr lang="da-DK" dirty="0"/>
              <a:t>Carruthers et al. 2014; Free et al. 2020; Sharma et al., 2021; Ovando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t>
            </a:r>
          </a:p>
        </p:txBody>
      </p:sp>
    </p:spTree>
    <p:extLst>
      <p:ext uri="{BB962C8B-B14F-4D97-AF65-F5344CB8AC3E}">
        <p14:creationId xmlns:p14="http://schemas.microsoft.com/office/powerpoint/2010/main" val="2710499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Process that involves evaluating performance of MPs through simulation to assess trade-offs among multiple fishery and conservation objectives.</a:t>
            </a:r>
          </a:p>
          <a:p>
            <a:r>
              <a:rPr lang="en-US" dirty="0"/>
              <a:t>“Management Strategy Evaluation” – CLS is the technical modeling component of MSE.</a:t>
            </a:r>
          </a:p>
          <a:p>
            <a:endParaRPr lang="en-US" dirty="0"/>
          </a:p>
        </p:txBody>
      </p:sp>
      <p:pic>
        <p:nvPicPr>
          <p:cNvPr id="4" name="Picture 3">
            <a:extLst>
              <a:ext uri="{FF2B5EF4-FFF2-40B4-BE49-F238E27FC236}">
                <a16:creationId xmlns:a16="http://schemas.microsoft.com/office/drawing/2014/main" id="{A867E930-5213-4915-92DE-B58C98869E94}"/>
              </a:ext>
            </a:extLst>
          </p:cNvPr>
          <p:cNvPicPr>
            <a:picLocks noChangeAspect="1"/>
          </p:cNvPicPr>
          <p:nvPr/>
        </p:nvPicPr>
        <p:blipFill>
          <a:blip r:embed="rId2"/>
          <a:stretch>
            <a:fillRect/>
          </a:stretch>
        </p:blipFill>
        <p:spPr>
          <a:xfrm>
            <a:off x="6961214" y="3969844"/>
            <a:ext cx="4758214" cy="2680347"/>
          </a:xfrm>
          <a:prstGeom prst="rect">
            <a:avLst/>
          </a:prstGeom>
        </p:spPr>
      </p:pic>
    </p:spTree>
    <p:extLst>
      <p:ext uri="{BB962C8B-B14F-4D97-AF65-F5344CB8AC3E}">
        <p14:creationId xmlns:p14="http://schemas.microsoft.com/office/powerpoint/2010/main" val="2169958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Data-limited context, CLS approach is an alternative to using empirical proxies that may not capture bias and uncertainty in estimated stock status.</a:t>
            </a:r>
          </a:p>
          <a:p>
            <a:r>
              <a:rPr lang="en-US" dirty="0"/>
              <a:t>CLS approach can provide sustainable catch advice consistent with the PA Policy and in compliance with the FSP, when stock status cannot be well estimated using traditional methods.</a:t>
            </a:r>
          </a:p>
          <a:p>
            <a:r>
              <a:rPr lang="en-US" dirty="0"/>
              <a:t>The application of a data-limited CLS framework to provide management advice has been demonstrated for groundfish in BC (Anderson et al. 2021). </a:t>
            </a:r>
          </a:p>
        </p:txBody>
      </p:sp>
    </p:spTree>
    <p:extLst>
      <p:ext uri="{BB962C8B-B14F-4D97-AF65-F5344CB8AC3E}">
        <p14:creationId xmlns:p14="http://schemas.microsoft.com/office/powerpoint/2010/main" val="1924140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8. Approaches using Multiple Models</a:t>
            </a:r>
          </a:p>
        </p:txBody>
      </p:sp>
      <p:sp>
        <p:nvSpPr>
          <p:cNvPr id="4" name="TextBox 3">
            <a:extLst>
              <a:ext uri="{FF2B5EF4-FFF2-40B4-BE49-F238E27FC236}">
                <a16:creationId xmlns:a16="http://schemas.microsoft.com/office/drawing/2014/main" id="{02A356B6-F582-4700-86DC-20C0A9ABB979}"/>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2577584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2E9-B5D4-4531-A4CA-969BFCED0A61}"/>
              </a:ext>
            </a:extLst>
          </p:cNvPr>
          <p:cNvSpPr>
            <a:spLocks noGrp="1"/>
          </p:cNvSpPr>
          <p:nvPr>
            <p:ph type="title"/>
          </p:nvPr>
        </p:nvSpPr>
        <p:spPr/>
        <p:txBody>
          <a:bodyPr/>
          <a:lstStyle/>
          <a:p>
            <a:r>
              <a:rPr lang="en-US" dirty="0"/>
              <a:t>Stock Status from Multiple Models</a:t>
            </a:r>
          </a:p>
        </p:txBody>
      </p:sp>
      <p:sp>
        <p:nvSpPr>
          <p:cNvPr id="3" name="Content Placeholder 2">
            <a:extLst>
              <a:ext uri="{FF2B5EF4-FFF2-40B4-BE49-F238E27FC236}">
                <a16:creationId xmlns:a16="http://schemas.microsoft.com/office/drawing/2014/main" id="{BAEA506C-3D09-4A13-849A-5181B9F98155}"/>
              </a:ext>
            </a:extLst>
          </p:cNvPr>
          <p:cNvSpPr>
            <a:spLocks noGrp="1"/>
          </p:cNvSpPr>
          <p:nvPr>
            <p:ph idx="1"/>
          </p:nvPr>
        </p:nvSpPr>
        <p:spPr/>
        <p:txBody>
          <a:bodyPr/>
          <a:lstStyle/>
          <a:p>
            <a:r>
              <a:rPr lang="en-US" dirty="0"/>
              <a:t>Model averaging (ensemble approach)</a:t>
            </a:r>
          </a:p>
          <a:p>
            <a:pPr lvl="1"/>
            <a:r>
              <a:rPr lang="en-US" dirty="0"/>
              <a:t>100% weight on one model (model selection); </a:t>
            </a:r>
          </a:p>
          <a:p>
            <a:pPr lvl="1"/>
            <a:r>
              <a:rPr lang="en-US" dirty="0"/>
              <a:t>equal weighting;</a:t>
            </a:r>
          </a:p>
          <a:p>
            <a:pPr lvl="1"/>
            <a:r>
              <a:rPr lang="en-US" dirty="0"/>
              <a:t>tactical weighting (e.g., based on expert opinion or historical performance); </a:t>
            </a:r>
          </a:p>
          <a:p>
            <a:pPr lvl="1"/>
            <a:r>
              <a:rPr lang="en-US" dirty="0"/>
              <a:t>weighting based on model probabilities (e.g., Bayes factors); </a:t>
            </a:r>
          </a:p>
          <a:p>
            <a:pPr lvl="1"/>
            <a:r>
              <a:rPr lang="en-US" dirty="0"/>
              <a:t>weighting based on information theoretic values (e.g., AIC); or </a:t>
            </a:r>
          </a:p>
          <a:p>
            <a:pPr lvl="1"/>
            <a:r>
              <a:rPr lang="en-US" dirty="0"/>
              <a:t>weighting based on predictive ability</a:t>
            </a:r>
          </a:p>
          <a:p>
            <a:r>
              <a:rPr lang="en-US" dirty="0"/>
              <a:t>Empirical Approaches</a:t>
            </a:r>
          </a:p>
          <a:p>
            <a:pPr lvl="1"/>
            <a:r>
              <a:rPr lang="en-US" dirty="0"/>
              <a:t>Reference points based on empirical indicators</a:t>
            </a:r>
          </a:p>
        </p:txBody>
      </p:sp>
    </p:spTree>
    <p:extLst>
      <p:ext uri="{BB962C8B-B14F-4D97-AF65-F5344CB8AC3E}">
        <p14:creationId xmlns:p14="http://schemas.microsoft.com/office/powerpoint/2010/main" val="1139122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Something on multiple OMs in MSE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20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smtClean="0"/>
              <a:t>Objectives are developed by multiple parties and there </a:t>
            </a:r>
            <a:br>
              <a:rPr lang="en-US" dirty="0" smtClean="0"/>
            </a:br>
            <a:r>
              <a:rPr lang="en-US" dirty="0" smtClean="0"/>
              <a:t>are typically </a:t>
            </a:r>
            <a:r>
              <a:rPr lang="en-US" dirty="0"/>
              <a:t>multiple objectives </a:t>
            </a:r>
            <a:endParaRPr lang="en-US" dirty="0" smtClean="0"/>
          </a:p>
          <a:p>
            <a:pPr lvl="1">
              <a:spcBef>
                <a:spcPts val="1200"/>
              </a:spcBef>
            </a:pPr>
            <a:r>
              <a:rPr lang="en-US" dirty="0" smtClean="0">
                <a:solidFill>
                  <a:srgbClr val="C00000"/>
                </a:solidFill>
              </a:rPr>
              <a:t>Need </a:t>
            </a:r>
            <a:r>
              <a:rPr lang="en-US" dirty="0">
                <a:solidFill>
                  <a:srgbClr val="C00000"/>
                </a:solidFill>
              </a:rPr>
              <a:t>to </a:t>
            </a:r>
            <a:r>
              <a:rPr lang="en-US" dirty="0" smtClean="0">
                <a:solidFill>
                  <a:srgbClr val="C00000"/>
                </a:solidFill>
              </a:rPr>
              <a:t>consider trade-offs</a:t>
            </a:r>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smtClean="0"/>
              <a:t>partners and</a:t>
            </a:r>
            <a:r>
              <a:rPr lang="en-US" dirty="0" smtClean="0"/>
              <a:t>]</a:t>
            </a:r>
            <a:r>
              <a:rPr lang="en-US" i="1" dirty="0" smtClean="0"/>
              <a:t> stakeholders </a:t>
            </a:r>
            <a:r>
              <a:rPr lang="en-US" i="1" dirty="0"/>
              <a:t>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a:t>
                </a:r>
                <a:r>
                  <a:rPr lang="en-US" dirty="0" smtClean="0"/>
                  <a:t>for the stock to </a:t>
                </a:r>
                <a:r>
                  <a:rPr lang="en-US" dirty="0"/>
                  <a:t>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t>
                </a:r>
                <a:r>
                  <a:rPr lang="en-US" dirty="0" smtClean="0"/>
                  <a:t>and </a:t>
                </a:r>
                <a:r>
                  <a:rPr lang="en-US" dirty="0"/>
                  <a:t>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a:rPr lang="en-US" i="1" dirty="0" smtClean="0">
                        <a:latin typeface="Cambria Math" panose="02040503050406030204" pitchFamily="18" charset="0"/>
                      </a:rPr>
                      <m:t>𝑆𝑆𝐵</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a:t>
                </a:r>
                <a:r>
                  <a:rPr lang="en-US" dirty="0" smtClean="0"/>
                  <a:t>points. In Canada:</a:t>
                </a:r>
                <a:endParaRPr lang="en-US" dirty="0"/>
              </a:p>
              <a:p>
                <a:pPr lvl="1"/>
                <a:r>
                  <a:rPr lang="en-US" dirty="0">
                    <a:solidFill>
                      <a:srgbClr val="FF0000"/>
                    </a:solidFill>
                  </a:rPr>
                  <a:t>LRP</a:t>
                </a:r>
                <a:r>
                  <a:rPr lang="en-US" dirty="0"/>
                  <a:t> separates the </a:t>
                </a:r>
                <a:r>
                  <a:rPr lang="en-US" dirty="0" smtClean="0"/>
                  <a:t>Critical </a:t>
                </a:r>
                <a:r>
                  <a:rPr lang="en-US" dirty="0"/>
                  <a:t>and </a:t>
                </a:r>
                <a:r>
                  <a:rPr lang="en-US" dirty="0" smtClean="0"/>
                  <a:t>Cautious </a:t>
                </a:r>
                <a:r>
                  <a:rPr lang="en-US" dirty="0"/>
                  <a:t>zones</a:t>
                </a:r>
              </a:p>
              <a:p>
                <a:pPr lvl="1"/>
                <a:r>
                  <a:rPr lang="en-US" dirty="0">
                    <a:solidFill>
                      <a:srgbClr val="0000FF"/>
                    </a:solidFill>
                  </a:rPr>
                  <a:t>USR</a:t>
                </a:r>
                <a:r>
                  <a:rPr lang="en-US" dirty="0"/>
                  <a:t> separates the </a:t>
                </a:r>
                <a:r>
                  <a:rPr lang="en-US" dirty="0" smtClean="0"/>
                  <a:t>Cautious </a:t>
                </a:r>
                <a:r>
                  <a:rPr lang="en-US" dirty="0"/>
                  <a:t>and </a:t>
                </a:r>
                <a:r>
                  <a:rPr lang="en-US" dirty="0" smtClean="0"/>
                  <a:t>Healthy </a:t>
                </a:r>
                <a:r>
                  <a:rPr lang="en-US" dirty="0"/>
                  <a:t>zones</a:t>
                </a:r>
              </a:p>
              <a:p>
                <a:pPr marL="536575" indent="-536575">
                  <a:buNone/>
                </a:pPr>
                <a:r>
                  <a:rPr lang="en-US" dirty="0"/>
                  <a:t>3.  </a:t>
                </a:r>
                <a:r>
                  <a:rPr lang="en-US" dirty="0" smtClean="0"/>
                  <a:t>In Canada, the </a:t>
                </a:r>
                <a:r>
                  <a:rPr lang="en-US" dirty="0"/>
                  <a:t>LRP also has a legislated role in triggering the need for a </a:t>
                </a:r>
                <a:r>
                  <a:rPr lang="en-US" u="sng" dirty="0"/>
                  <a:t>rebuilding plan</a:t>
                </a:r>
                <a:r>
                  <a:rPr lang="en-US" dirty="0"/>
                  <a:t> under the Fish Stocks </a:t>
                </a:r>
                <a:r>
                  <a:rPr lang="en-US" dirty="0" smtClean="0"/>
                  <a:t>provisions of the </a:t>
                </a:r>
                <a:r>
                  <a:rPr lang="en-US" i="1" dirty="0" smtClean="0"/>
                  <a:t>Fisheries Act</a:t>
                </a:r>
                <a:endParaRPr lang="en-US" i="1"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smtClean="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a:t>
                </a:r>
                <a:r>
                  <a:rPr lang="en-US" sz="2400" dirty="0" smtClean="0">
                    <a:solidFill>
                      <a:schemeClr val="tx2">
                        <a:lumMod val="75000"/>
                      </a:schemeClr>
                    </a:solidFill>
                    <a:latin typeface="Calibri" panose="020F0502020204030204" pitchFamily="34" charset="0"/>
                  </a:rPr>
                  <a:t>Procedure</a:t>
                </a:r>
              </a:p>
              <a:p>
                <a:pPr marL="342900" indent="-342900">
                  <a:buFont typeface="Arial" panose="020B0604020202020204" pitchFamily="34" charset="0"/>
                  <a:buChar char="•"/>
                </a:pPr>
                <a:r>
                  <a:rPr lang="en-US" sz="2400" dirty="0" smtClean="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a:t>
            </a:r>
            <a:r>
              <a:rPr lang="en-US" sz="2000" b="1" dirty="0" smtClean="0">
                <a:solidFill>
                  <a:srgbClr val="00B050"/>
                </a:solidFill>
              </a:rPr>
              <a:t>Easier*</a:t>
            </a:r>
            <a:endParaRPr lang="en-US" sz="2000" b="1" dirty="0">
              <a:solidFill>
                <a:srgbClr val="00B050"/>
              </a:solidFill>
            </a:endParaRP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smtClean="0"/>
              <a:t>Science</a:t>
            </a:r>
            <a:br>
              <a:rPr lang="en-US" sz="1200" dirty="0" smtClean="0"/>
            </a:br>
            <a:r>
              <a:rPr lang="en-US" sz="1200" dirty="0" smtClean="0"/>
              <a:t>Fisheries Management</a:t>
            </a:r>
            <a:br>
              <a:rPr lang="en-US" sz="1200" dirty="0" smtClean="0"/>
            </a:br>
            <a:r>
              <a:rPr lang="en-US" sz="1200" dirty="0" smtClean="0"/>
              <a:t>First Nations</a:t>
            </a:r>
            <a:br>
              <a:rPr lang="en-US" sz="1200" dirty="0" smtClean="0"/>
            </a:br>
            <a:r>
              <a:rPr lang="en-US" sz="1200" dirty="0" smtClean="0"/>
              <a:t>Stakeholders</a:t>
            </a:r>
            <a:endParaRPr lang="en-US" sz="1200" dirty="0"/>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smtClean="0">
                <a:solidFill>
                  <a:srgbClr val="00B050"/>
                </a:solidFill>
              </a:rPr>
              <a:t>*</a:t>
            </a:r>
            <a:r>
              <a:rPr lang="en-US" sz="2000" dirty="0" smtClean="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r>
              <a:rPr lang="en-US" dirty="0" smtClean="0">
                <a:solidFill>
                  <a:schemeClr val="tx2">
                    <a:lumMod val="75000"/>
                  </a:schemeClr>
                </a:solidFill>
              </a:rPr>
              <a:t>)</a:t>
            </a:r>
          </a:p>
          <a:p>
            <a:r>
              <a:rPr lang="en-US" dirty="0" smtClean="0">
                <a:solidFill>
                  <a:schemeClr val="tx2">
                    <a:lumMod val="75000"/>
                  </a:schemeClr>
                </a:solidFill>
              </a:rPr>
              <a:t>We explore this in Exercise 1</a:t>
            </a:r>
            <a:endParaRPr lang="en-US" dirty="0">
              <a:solidFill>
                <a:schemeClr val="tx2">
                  <a:lumMod val="75000"/>
                </a:schemeClr>
              </a:solidFill>
            </a:endParaRP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a:t>
                </a:r>
                <a:r>
                  <a:rPr lang="en-CA" sz="2000" dirty="0" smtClean="0"/>
                  <a:t>recruitment, mortality, growth). When fluctuating around some average value, </a:t>
                </a:r>
                <a:r>
                  <a:rPr lang="en-CA" sz="2000" dirty="0"/>
                  <a:t>this is accounted for in annual stock </a:t>
                </a:r>
                <a:r>
                  <a:rPr lang="en-CA" sz="2000" dirty="0" smtClean="0"/>
                  <a:t>assessments.</a:t>
                </a:r>
                <a:endParaRPr lang="en-US" sz="2000" dirty="0"/>
              </a:p>
              <a:p>
                <a:pPr lvl="1"/>
                <a:r>
                  <a:rPr lang="en-US" sz="2000" dirty="0"/>
                  <a:t>Effects of time-varying processes (trends, regime shifts) on assessments and reference points </a:t>
                </a:r>
                <a:r>
                  <a:rPr lang="en-US" sz="2000" dirty="0" smtClean="0"/>
                  <a:t>represents one of the biggest challenges for stock assessment under climate and ecosystem change</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is Equilibrium?</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smtClean="0"/>
              <a:t>Demo in Exercise </a:t>
            </a:r>
            <a:r>
              <a:rPr lang="en-US" dirty="0"/>
              <a:t>1</a:t>
            </a:r>
          </a:p>
        </p:txBody>
      </p:sp>
      <p:pic>
        <p:nvPicPr>
          <p:cNvPr id="4" name="Picture 3"/>
          <p:cNvPicPr>
            <a:picLocks noChangeAspect="1"/>
          </p:cNvPicPr>
          <p:nvPr/>
        </p:nvPicPr>
        <p:blipFill rotWithShape="1">
          <a:blip r:embed="rId2"/>
          <a:srcRect r="19265"/>
          <a:stretch/>
        </p:blipFill>
        <p:spPr>
          <a:xfrm>
            <a:off x="200891" y="2377373"/>
            <a:ext cx="6047509" cy="1988107"/>
          </a:xfrm>
          <a:prstGeom prst="rect">
            <a:avLst/>
          </a:prstGeom>
        </p:spPr>
      </p:pic>
      <p:pic>
        <p:nvPicPr>
          <p:cNvPr id="7" name="Picture 6"/>
          <p:cNvPicPr>
            <a:picLocks noChangeAspect="1"/>
          </p:cNvPicPr>
          <p:nvPr/>
        </p:nvPicPr>
        <p:blipFill>
          <a:blip r:embed="rId3"/>
          <a:stretch>
            <a:fillRect/>
          </a:stretch>
        </p:blipFill>
        <p:spPr>
          <a:xfrm>
            <a:off x="6774873" y="2208472"/>
            <a:ext cx="5314950" cy="2611178"/>
          </a:xfrm>
          <a:prstGeom prst="rect">
            <a:avLst/>
          </a:prstGeom>
        </p:spPr>
      </p:pic>
      <p:sp>
        <p:nvSpPr>
          <p:cNvPr id="8" name="Right Arrow 7"/>
          <p:cNvSpPr/>
          <p:nvPr/>
        </p:nvSpPr>
        <p:spPr>
          <a:xfrm>
            <a:off x="6040582" y="3193473"/>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245028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a:t>
            </a:r>
            <a:r>
              <a:rPr lang="en-US" dirty="0" smtClean="0"/>
              <a:t>MSY</a:t>
            </a:r>
            <a:endParaRPr lang="en-US" dirty="0"/>
          </a:p>
          <a:p>
            <a:r>
              <a:rPr lang="en-US" dirty="0"/>
              <a:t>In later sections we explore </a:t>
            </a:r>
            <a:r>
              <a:rPr lang="en-US" dirty="0" smtClean="0"/>
              <a:t>MSY </a:t>
            </a:r>
            <a:r>
              <a:rPr lang="en-US" dirty="0"/>
              <a:t>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m:t>
                      </m:r>
                      <m:r>
                        <a:rPr lang="en-US" sz="400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smtClean="0">
                  <a:ea typeface="Cambria Math" panose="02040503050406030204" pitchFamily="18" charset="0"/>
                  <a:cs typeface="Cambria Math" panose="02040503050406030204" pitchFamily="18" charset="0"/>
                </a:endParaRPr>
              </a:p>
              <a:p>
                <a:r>
                  <a:rPr lang="en-US" dirty="0" smtClean="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a:t>
                </a:r>
                <a:r>
                  <a:rPr lang="en-US" dirty="0" smtClean="0">
                    <a:solidFill>
                      <a:schemeClr val="tx2">
                        <a:lumMod val="75000"/>
                      </a:schemeClr>
                    </a:solidFill>
                    <a:ea typeface="Times New Roman" panose="02020603050405020304" pitchFamily="18" charset="0"/>
                    <a:cs typeface="Times New Roman" panose="02020603050405020304" pitchFamily="18" charset="0"/>
                  </a:rPr>
                  <a:t>parameters </a:t>
                </a:r>
                <a:r>
                  <a:rPr lang="en-US" dirty="0">
                    <a:solidFill>
                      <a:schemeClr val="tx2">
                        <a:lumMod val="75000"/>
                      </a:schemeClr>
                    </a:solidFill>
                    <a:ea typeface="Times New Roman" panose="02020603050405020304" pitchFamily="18" charset="0"/>
                    <a:cs typeface="Times New Roman" panose="02020603050405020304" pitchFamily="18" charset="0"/>
                  </a:rPr>
                  <a:t>are estimated when the model is fit to data.</a:t>
                </a:r>
              </a:p>
              <a:p>
                <a:pPr marL="0" indent="0">
                  <a:spcBef>
                    <a:spcPts val="1800"/>
                  </a:spcBef>
                  <a:buNone/>
                </a:pPr>
                <a:r>
                  <a:rPr lang="en-US" sz="2400" b="0" u="sng" dirty="0" smtClean="0">
                    <a:ea typeface="Cambria Math" panose="02040503050406030204" pitchFamily="18" charset="0"/>
                    <a:cs typeface="Cambria Math" panose="02040503050406030204" pitchFamily="18" charset="0"/>
                  </a:rPr>
                  <a:t>Observations</a:t>
                </a:r>
                <a:r>
                  <a:rPr lang="en-US" sz="2400" b="0" u="sng" dirty="0">
                    <a:ea typeface="Cambria Math" panose="02040503050406030204" pitchFamily="18" charset="0"/>
                    <a:cs typeface="Cambria Math" panose="02040503050406030204" pitchFamily="18" charset="0"/>
                  </a:rPr>
                  <a:t>:</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094" b="-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smtClean="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a:t>
                </a:r>
                <a:r>
                  <a:rPr lang="en-US" dirty="0" smtClean="0"/>
                  <a:t>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smtClean="0">
                <a:solidFill>
                  <a:schemeClr val="tx2"/>
                </a:solidFill>
              </a:rPr>
              <a:t>The population </a:t>
            </a:r>
            <a:r>
              <a:rPr lang="en-US" dirty="0">
                <a:solidFill>
                  <a:schemeClr val="tx2"/>
                </a:solidFill>
              </a:rPr>
              <a:t>growth rate is zero at carrying capacity</a:t>
            </a:r>
          </a:p>
          <a:p>
            <a:pPr marL="285750" indent="-285750">
              <a:buFont typeface="Arial" panose="020B0604020202020204" pitchFamily="34" charset="0"/>
              <a:buChar char="•"/>
            </a:pPr>
            <a:r>
              <a:rPr lang="en-US" dirty="0" smtClean="0">
                <a:solidFill>
                  <a:schemeClr val="tx2"/>
                </a:solidFill>
              </a:rPr>
              <a:t>As </a:t>
            </a:r>
            <a:r>
              <a:rPr lang="en-US" dirty="0">
                <a:solidFill>
                  <a:schemeClr val="tx2"/>
                </a:solidFill>
              </a:rPr>
              <a:t>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a:t>
            </a:r>
            <a:r>
              <a:rPr lang="en-US" dirty="0" smtClean="0">
                <a:solidFill>
                  <a:schemeClr val="tx2"/>
                </a:solidFill>
              </a:rPr>
              <a:t>could be </a:t>
            </a:r>
            <a:r>
              <a:rPr lang="en-US" dirty="0">
                <a:solidFill>
                  <a:schemeClr val="tx2"/>
                </a:solidFill>
              </a:rPr>
              <a:t>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smtClean="0"/>
              <a:t>Biomass</a:t>
            </a:r>
            <a:endParaRPr lang="en-US" sz="2400" dirty="0"/>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smtClean="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smtClean="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smtClean="0"/>
                  <a:t>We </a:t>
                </a:r>
                <a:r>
                  <a:rPr lang="en-US" dirty="0"/>
                  <a:t>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smtClean="0"/>
                  <a:t>Observation</a:t>
                </a:r>
                <a:r>
                  <a:rPr lang="en-US" dirty="0"/>
                  <a:t>:</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r>
                <a:r>
                  <a:rPr lang="en-US" dirty="0" smtClean="0"/>
                  <a:t>at </a:t>
                </a:r>
                <a:r>
                  <a:rPr lang="en-US" dirty="0"/>
                  <a:t>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smtClean="0"/>
              <a:t>Equilibrium yield curve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a:t>
                </a:r>
                <a:r>
                  <a:rPr lang="en-US" dirty="0" smtClean="0"/>
                  <a:t>parameters </a:t>
                </a:r>
                <a:r>
                  <a:rPr lang="en-US" dirty="0"/>
                  <a:t>(i.e.,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smtClean="0">
                <a:solidFill>
                  <a:schemeClr val="accent1">
                    <a:lumMod val="50000"/>
                  </a:schemeClr>
                </a:solidFill>
              </a:rPr>
              <a:t>Therefore, there is a constant harvest rate </a:t>
            </a:r>
            <a:r>
              <a:rPr lang="en-US" sz="2000" i="1" dirty="0" smtClean="0">
                <a:solidFill>
                  <a:schemeClr val="accent1">
                    <a:lumMod val="50000"/>
                  </a:schemeClr>
                </a:solidFill>
              </a:rPr>
              <a:t>u</a:t>
            </a:r>
            <a:r>
              <a:rPr lang="en-US" sz="2000" dirty="0" smtClean="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smtClean="0">
                <a:solidFill>
                  <a:schemeClr val="accent1">
                    <a:lumMod val="50000"/>
                  </a:schemeClr>
                </a:solidFill>
              </a:rPr>
              <a:t>This is </a:t>
            </a:r>
            <a:r>
              <a:rPr lang="en-US" sz="2000" i="1" dirty="0" err="1" smtClean="0">
                <a:solidFill>
                  <a:schemeClr val="accent1">
                    <a:lumMod val="50000"/>
                  </a:schemeClr>
                </a:solidFill>
              </a:rPr>
              <a:t>u</a:t>
            </a:r>
            <a:r>
              <a:rPr lang="en-US" sz="2000" baseline="-25000" dirty="0" err="1" smtClean="0">
                <a:solidFill>
                  <a:schemeClr val="accent1">
                    <a:lumMod val="50000"/>
                  </a:schemeClr>
                </a:solidFill>
              </a:rPr>
              <a:t>MSY</a:t>
            </a:r>
            <a:r>
              <a:rPr lang="en-US" sz="2000" dirty="0" smtClean="0">
                <a:solidFill>
                  <a:schemeClr val="accent1">
                    <a:lumMod val="50000"/>
                  </a:schemeClr>
                </a:solidFill>
              </a:rPr>
              <a:t>, or in instantaneous terms, </a:t>
            </a:r>
            <a:r>
              <a:rPr lang="en-US" sz="2000" i="1" dirty="0" smtClean="0">
                <a:solidFill>
                  <a:schemeClr val="accent1">
                    <a:lumMod val="50000"/>
                  </a:schemeClr>
                </a:solidFill>
              </a:rPr>
              <a:t>F</a:t>
            </a:r>
            <a:r>
              <a:rPr lang="en-US" sz="2000" baseline="-25000" dirty="0" smtClean="0">
                <a:solidFill>
                  <a:schemeClr val="accent1">
                    <a:lumMod val="50000"/>
                  </a:schemeClr>
                </a:solidFill>
              </a:rPr>
              <a:t>MSY</a:t>
            </a:r>
            <a:endParaRPr lang="en-US" sz="2000" baseline="-25000" dirty="0">
              <a:solidFill>
                <a:schemeClr val="accent1">
                  <a:lumMod val="50000"/>
                </a:schemeClr>
              </a:solidFill>
            </a:endParaRP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smtClean="0"/>
              <a:t>Yield</a:t>
            </a:r>
            <a:endParaRPr lang="en-US" sz="2400" dirty="0"/>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smtClean="0"/>
              <a:t>Harvest rate, </a:t>
            </a:r>
            <a:r>
              <a:rPr lang="en-US" sz="2400" i="1" dirty="0" smtClean="0"/>
              <a:t>u</a:t>
            </a:r>
            <a:endParaRPr lang="en-US" sz="2400" i="1" dirty="0"/>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smtClean="0"/>
              <a:t>Role of </a:t>
            </a:r>
            <a:r>
              <a:rPr lang="en-US" i="1" dirty="0" smtClean="0"/>
              <a:t>F</a:t>
            </a:r>
            <a:r>
              <a:rPr lang="en-US" baseline="-25000" dirty="0" smtClean="0"/>
              <a:t>MSY</a:t>
            </a:r>
            <a:r>
              <a:rPr lang="en-US" dirty="0" smtClean="0"/>
              <a:t> has shifted towards being a limit rather than a target (Larkin 1977; Mace 2001; Punt and Smith 2001). See Ex 1 for references.</a:t>
            </a:r>
            <a:endParaRPr lang="en-US" dirty="0"/>
          </a:p>
        </p:txBody>
      </p:sp>
    </p:spTree>
    <p:extLst>
      <p:ext uri="{BB962C8B-B14F-4D97-AF65-F5344CB8AC3E}">
        <p14:creationId xmlns:p14="http://schemas.microsoft.com/office/powerpoint/2010/main" val="16510201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a:t>
            </a:r>
            <a:r>
              <a:rPr lang="en-US" dirty="0" smtClean="0">
                <a:solidFill>
                  <a:schemeClr val="tx2"/>
                </a:solidFill>
              </a:rPr>
              <a:t>Tran. Am. Fish. Soc. </a:t>
            </a:r>
            <a:r>
              <a:rPr lang="en-US" dirty="0">
                <a:solidFill>
                  <a:schemeClr val="tx2"/>
                </a:solidFill>
              </a:rPr>
              <a:t>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9E7A-4D68-4842-8FE8-881ECF4CCF33}"/>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13CE60F7-4403-4236-8C3C-D5C7E06DD941}"/>
              </a:ext>
            </a:extLst>
          </p:cNvPr>
          <p:cNvSpPr>
            <a:spLocks noGrp="1"/>
          </p:cNvSpPr>
          <p:nvPr>
            <p:ph idx="1"/>
          </p:nvPr>
        </p:nvSpPr>
        <p:spPr/>
        <p:txBody>
          <a:bodyPr/>
          <a:lstStyle/>
          <a:p>
            <a:r>
              <a:rPr lang="en-US" dirty="0"/>
              <a:t>Let’s fit a SP model and calculate reference points in R</a:t>
            </a:r>
          </a:p>
        </p:txBody>
      </p:sp>
    </p:spTree>
    <p:extLst>
      <p:ext uri="{BB962C8B-B14F-4D97-AF65-F5344CB8AC3E}">
        <p14:creationId xmlns:p14="http://schemas.microsoft.com/office/powerpoint/2010/main" val="1593851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a:t>
            </a:r>
            <a:r>
              <a:rPr lang="en-US" dirty="0" smtClean="0"/>
              <a:t>Models – </a:t>
            </a:r>
            <a:r>
              <a:rPr lang="en-US" dirty="0" smtClean="0">
                <a:solidFill>
                  <a:srgbClr val="FF0000"/>
                </a:solidFill>
              </a:rPr>
              <a:t>MOVED THIS SLIDE UP</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They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smtClean="0"/>
                  <a:t>They </a:t>
                </a:r>
                <a:r>
                  <a:rPr lang="en-US" sz="2800" dirty="0"/>
                  <a:t>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m:t>𝑀</m:t>
                    </m:r>
                  </m:oMath>
                </a14:m>
                <a:r>
                  <a:rPr lang="en-US" dirty="0"/>
                  <a:t>-at-age, maturity-at-age, recruitment</a:t>
                </a:r>
              </a:p>
            </p:txBody>
          </p:sp>
        </mc:Choice>
        <mc:Fallback>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a:t>
            </a:r>
            <a:r>
              <a:rPr lang="en-US" dirty="0" smtClean="0"/>
              <a:t>shared as </a:t>
            </a:r>
            <a:r>
              <a:rPr lang="en-US" dirty="0"/>
              <a:t>a zip file</a:t>
            </a:r>
          </a:p>
          <a:p>
            <a:r>
              <a:rPr lang="en-US" dirty="0"/>
              <a:t>We will </a:t>
            </a:r>
            <a:r>
              <a:rPr lang="en-US" dirty="0" smtClean="0"/>
              <a:t>provide </a:t>
            </a:r>
            <a:r>
              <a:rPr lang="en-US" dirty="0"/>
              <a:t>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487"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mc:Choice xmlns:a14="http://schemas.microsoft.com/office/drawing/2010/main"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smtClean="0">
                      <a:solidFill>
                        <a:srgbClr val="C00000"/>
                      </a:solidFill>
                      <a:latin typeface="+mn-lt"/>
                    </a:rPr>
                    <a:t> = </a:t>
                  </a:r>
                  <a:r>
                    <a:rPr lang="en-CA" altLang="en-US" sz="2000" dirty="0">
                      <a:solidFill>
                        <a:srgbClr val="C00000"/>
                      </a:solidFill>
                      <a:latin typeface="+mn-lt"/>
                    </a:rPr>
                    <a:t>unfished </a:t>
                  </a:r>
                  <a:r>
                    <a:rPr lang="en-CA" altLang="en-US" sz="2000" dirty="0" smtClean="0">
                      <a:solidFill>
                        <a:srgbClr val="C00000"/>
                      </a:solidFill>
                      <a:latin typeface="+mn-lt"/>
                    </a:rPr>
                    <a:t>survival rate  </a:t>
                  </a:r>
                  <a:endParaRPr lang="en-US" altLang="en-US" sz="3600" dirty="0">
                    <a:solidFill>
                      <a:srgbClr val="C00000"/>
                    </a:solidFill>
                    <a:latin typeface="+mn-lt"/>
                  </a:endParaRPr>
                </a:p>
              </p:txBody>
            </p:sp>
          </mc:Choice>
          <mc:Fallback>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smtClean="0">
                    <a:latin typeface="+mn-lt"/>
                  </a:rPr>
                  <a:t>Compensation ratio (CR)</a:t>
                </a:r>
                <a:r>
                  <a:rPr lang="en-US" altLang="en-US" sz="2800" dirty="0" smtClean="0">
                    <a:latin typeface="+mn-lt"/>
                  </a:rPr>
                  <a:t> </a:t>
                </a:r>
                <a:r>
                  <a:rPr lang="en-US" altLang="en-US" sz="2800" dirty="0">
                    <a:latin typeface="+mn-lt"/>
                  </a:rPr>
                  <a:t>=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smtClean="0">
                    <a:latin typeface="+mn-lt"/>
                  </a:rPr>
                  <a:t>  </a:t>
                </a:r>
                <a:r>
                  <a:rPr lang="en-US" altLang="en-US" sz="2000" b="1" dirty="0" smtClean="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smtClean="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smtClean="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a:t>
            </a:r>
            <a:r>
              <a:rPr lang="en-US" dirty="0" smtClean="0">
                <a:solidFill>
                  <a:schemeClr val="tx2"/>
                </a:solidFill>
              </a:rPr>
              <a:t>is a symbol for equilibrium unfished Eggs per Recruit (or SSB per recruit)</a:t>
            </a:r>
            <a:endParaRPr lang="en-US" dirty="0" smtClean="0">
              <a:solidFill>
                <a:schemeClr val="tx2"/>
              </a:solidFill>
            </a:endParaRPr>
          </a:p>
          <a:p>
            <a:endParaRPr lang="en-US" dirty="0">
              <a:solidFill>
                <a:schemeClr val="tx2"/>
              </a:solidFill>
            </a:endParaRPr>
          </a:p>
          <a:p>
            <a:r>
              <a:rPr lang="en-US" dirty="0" smtClean="0">
                <a:solidFill>
                  <a:schemeClr val="tx2"/>
                </a:solidFill>
              </a:rPr>
              <a:t>We’ll </a:t>
            </a:r>
            <a:r>
              <a:rPr lang="en-US" dirty="0">
                <a:solidFill>
                  <a:schemeClr val="tx2"/>
                </a:solidFill>
              </a:rPr>
              <a:t>see later that </a:t>
            </a:r>
            <a:r>
              <a:rPr lang="el-GR" altLang="en-US" i="1" dirty="0" smtClean="0">
                <a:solidFill>
                  <a:schemeClr val="tx2"/>
                </a:solidFill>
              </a:rPr>
              <a:t>φ</a:t>
            </a:r>
            <a:r>
              <a:rPr lang="en-US" altLang="en-US" i="1" baseline="-25000" dirty="0" smtClean="0">
                <a:solidFill>
                  <a:schemeClr val="tx2"/>
                </a:solidFill>
              </a:rPr>
              <a:t>E</a:t>
            </a:r>
            <a:r>
              <a:rPr lang="en-US" altLang="en-US" baseline="-25000" dirty="0" smtClean="0">
                <a:solidFill>
                  <a:schemeClr val="tx2"/>
                </a:solidFill>
              </a:rPr>
              <a:t>0</a:t>
            </a:r>
            <a:r>
              <a:rPr lang="en-US" altLang="en-US" b="1" dirty="0" smtClean="0">
                <a:solidFill>
                  <a:schemeClr val="tx2"/>
                </a:solidFill>
              </a:rPr>
              <a:t> </a:t>
            </a:r>
            <a:r>
              <a:rPr lang="en-US" dirty="0" smtClean="0">
                <a:solidFill>
                  <a:schemeClr val="tx2"/>
                </a:solidFill>
              </a:rPr>
              <a:t> is a </a:t>
            </a:r>
            <a:r>
              <a:rPr lang="en-US" dirty="0">
                <a:solidFill>
                  <a:schemeClr val="tx2"/>
                </a:solidFill>
              </a:rPr>
              <a:t>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a:t>
            </a:r>
            <a:r>
              <a:rPr lang="en-US" altLang="en-US" sz="2400" dirty="0" smtClean="0"/>
              <a:t>Recruitment </a:t>
            </a:r>
            <a:r>
              <a:rPr lang="en-US" altLang="en-US" sz="2400" dirty="0"/>
              <a:t>when </a:t>
            </a:r>
            <a:r>
              <a:rPr lang="en-US" altLang="en-US" sz="2400" dirty="0" smtClean="0"/>
              <a:t>Spawning </a:t>
            </a:r>
            <a:r>
              <a:rPr lang="en-US" altLang="en-US" sz="2400" dirty="0"/>
              <a:t>B</a:t>
            </a:r>
            <a:r>
              <a:rPr lang="en-US" altLang="en-US" sz="2400" dirty="0" smtClean="0"/>
              <a:t>iomass </a:t>
            </a:r>
            <a:r>
              <a:rPr lang="en-US" altLang="en-US" sz="2400" dirty="0"/>
              <a:t>is </a:t>
            </a:r>
            <a:r>
              <a:rPr lang="en-US" altLang="en-US" sz="2400" dirty="0" smtClean="0"/>
              <a:t>20% </a:t>
            </a:r>
            <a:r>
              <a:rPr lang="en-US" altLang="en-US" sz="2400" i="1" dirty="0" smtClean="0"/>
              <a:t>E</a:t>
            </a:r>
            <a:r>
              <a:rPr lang="en-US" altLang="en-US" sz="2400" baseline="-25000" dirty="0" smtClean="0"/>
              <a:t>0</a:t>
            </a:r>
            <a:r>
              <a:rPr lang="en-US" altLang="en-US" sz="2400" dirty="0" smtClean="0"/>
              <a:t> to </a:t>
            </a:r>
            <a:r>
              <a:rPr lang="en-US" altLang="en-US" sz="2400" i="1" dirty="0" smtClean="0"/>
              <a:t>R</a:t>
            </a:r>
            <a:r>
              <a:rPr lang="en-US" altLang="en-US" sz="2400" baseline="-25000" dirty="0" smtClean="0"/>
              <a:t>0</a:t>
            </a:r>
            <a:r>
              <a:rPr lang="en-US" altLang="en-US" sz="2400" dirty="0" smtClean="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a:rPr lang="en-US" i="1" dirty="0">
                        <a:latin typeface="Cambria Math" panose="02040503050406030204" pitchFamily="18" charset="0"/>
                      </a:rPr>
                      <m:t>𝑆𝑆𝐵</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a:t>
                </a:r>
                <a:r>
                  <a:rPr lang="en-US" dirty="0" smtClean="0"/>
                  <a:t>    1 </a:t>
                </a:r>
                <a:r>
                  <a:rPr lang="en-US" dirty="0"/>
                  <a:t>(constant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r>
                  <a:rPr lang="en-US" dirty="0" smtClean="0"/>
                  <a:t>)</a:t>
                </a:r>
              </a:p>
              <a:p>
                <a:r>
                  <a:rPr lang="en-US" dirty="0" smtClean="0"/>
                  <a:t>Higher </a:t>
                </a:r>
                <a14:m>
                  <m:oMath xmlns:m="http://schemas.openxmlformats.org/officeDocument/2006/math">
                    <m:r>
                      <a:rPr lang="en-US" i="1">
                        <a:latin typeface="Cambria Math" panose="02040503050406030204" pitchFamily="18" charset="0"/>
                      </a:rPr>
                      <m:t>h</m:t>
                    </m:r>
                  </m:oMath>
                </a14:m>
                <a:r>
                  <a:rPr lang="en-US" i="1" dirty="0" smtClean="0"/>
                  <a:t> </a:t>
                </a:r>
                <a:r>
                  <a:rPr lang="en-US" dirty="0" smtClean="0"/>
                  <a:t>means more </a:t>
                </a:r>
                <a:br>
                  <a:rPr lang="en-US" dirty="0" smtClean="0"/>
                </a:br>
                <a:r>
                  <a:rPr lang="en-US" dirty="0" smtClean="0"/>
                  <a:t>recruits at 20%SSB</a:t>
                </a:r>
                <a:r>
                  <a:rPr lang="en-US" baseline="-25000" dirty="0" smtClean="0"/>
                  <a:t>0</a:t>
                </a:r>
                <a:r>
                  <a:rPr lang="en-US" dirty="0" smtClean="0"/>
                  <a:t>, means a</a:t>
                </a:r>
                <a:br>
                  <a:rPr lang="en-US" dirty="0" smtClean="0"/>
                </a:br>
                <a:r>
                  <a:rPr lang="en-US" dirty="0" smtClean="0"/>
                  <a:t>more productive population</a:t>
                </a: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smtClean="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977" y="-81459"/>
            <a:ext cx="10979727" cy="1325563"/>
          </a:xfrm>
        </p:spPr>
        <p:txBody>
          <a:bodyPr>
            <a:normAutofit/>
          </a:bodyPr>
          <a:lstStyle/>
          <a:p>
            <a:r>
              <a:rPr lang="en-US" sz="4000" dirty="0" smtClean="0"/>
              <a:t>CR, Steepness, R0, </a:t>
            </a:r>
            <a:r>
              <a:rPr lang="el-GR" sz="4000" i="1" dirty="0">
                <a:latin typeface="Cambria Math" panose="02040503050406030204" pitchFamily="18" charset="0"/>
                <a:ea typeface="Cambria Math" panose="02040503050406030204" pitchFamily="18" charset="0"/>
              </a:rPr>
              <a:t>α</a:t>
            </a:r>
            <a:r>
              <a:rPr lang="en-US" sz="4000" dirty="0"/>
              <a:t> and </a:t>
            </a:r>
            <a:r>
              <a:rPr lang="el-GR" sz="4000" i="1" dirty="0">
                <a:latin typeface="Cambria Math" panose="02040503050406030204" pitchFamily="18" charset="0"/>
                <a:ea typeface="Cambria Math" panose="02040503050406030204" pitchFamily="18" charset="0"/>
              </a:rPr>
              <a:t>β</a:t>
            </a:r>
            <a:r>
              <a:rPr lang="en-US" sz="4000" dirty="0"/>
              <a:t> are </a:t>
            </a:r>
            <a:r>
              <a:rPr lang="en-US" sz="4000" dirty="0" smtClean="0"/>
              <a:t>all analytically </a:t>
            </a:r>
            <a:r>
              <a:rPr lang="en-US" sz="4000" dirty="0"/>
              <a:t>related</a:t>
            </a:r>
          </a:p>
        </p:txBody>
      </p:sp>
      <p:sp>
        <p:nvSpPr>
          <p:cNvPr id="10" name="Rectangle 9"/>
          <p:cNvSpPr/>
          <p:nvPr/>
        </p:nvSpPr>
        <p:spPr>
          <a:xfrm>
            <a:off x="2103134" y="815659"/>
            <a:ext cx="1960793" cy="461665"/>
          </a:xfrm>
          <a:prstGeom prst="rect">
            <a:avLst/>
          </a:prstGeom>
        </p:spPr>
        <p:txBody>
          <a:bodyPr wrap="none">
            <a:spAutoFit/>
          </a:bodyPr>
          <a:lstStyle/>
          <a:p>
            <a:r>
              <a:rPr lang="en-US" altLang="en-US" sz="2400" dirty="0" err="1"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a:t>
            </a:r>
            <a:r>
              <a:rPr lang="en-US" sz="1200" dirty="0" smtClean="0"/>
              <a:t>. Can. J. Fish. </a:t>
            </a:r>
            <a:r>
              <a:rPr lang="en-US" sz="1200" dirty="0" err="1" smtClean="0"/>
              <a:t>Aquat</a:t>
            </a:r>
            <a:r>
              <a:rPr lang="en-US" sz="1200" dirty="0" smtClean="0"/>
              <a:t>. Sci., </a:t>
            </a:r>
            <a:r>
              <a:rPr lang="en-US" sz="1200" i="1" dirty="0"/>
              <a:t>67</a:t>
            </a:r>
            <a:r>
              <a:rPr lang="en-US" sz="1200" dirty="0"/>
              <a:t>(10), 1611–1634. </a:t>
            </a:r>
            <a:r>
              <a:rPr lang="en-US" sz="1200" dirty="0">
                <a:hlinkClick r:id="rId2"/>
              </a:rPr>
              <a:t>https://doi.org/10.1139/F10-077</a:t>
            </a:r>
            <a:endParaRPr lang="en-US" sz="1200" dirty="0"/>
          </a:p>
          <a:p>
            <a:r>
              <a:rPr lang="en-US" sz="1200" dirty="0" err="1" smtClean="0"/>
              <a:t>Michielsens</a:t>
            </a:r>
            <a:r>
              <a:rPr lang="en-US" sz="1200" dirty="0" smtClean="0"/>
              <a:t>, C.G.J.</a:t>
            </a:r>
            <a:r>
              <a:rPr lang="en-US" sz="1200" dirty="0"/>
              <a:t> and </a:t>
            </a:r>
            <a:r>
              <a:rPr lang="en-US" sz="1200" dirty="0" smtClean="0"/>
              <a:t>McAllister, M.K. (2004)A </a:t>
            </a:r>
            <a:r>
              <a:rPr lang="en-US" sz="1200" dirty="0"/>
              <a:t>Bayesian hierarchical analysis of </a:t>
            </a:r>
            <a:r>
              <a:rPr lang="en-US" sz="1200" dirty="0" smtClean="0"/>
              <a:t>stock recruit data</a:t>
            </a:r>
            <a:r>
              <a:rPr lang="en-US" sz="1200" dirty="0"/>
              <a:t>: quantifying structural and parameter uncertainties</a:t>
            </a:r>
            <a:r>
              <a:rPr lang="en-US" sz="1200" dirty="0" smtClean="0"/>
              <a:t>.</a:t>
            </a:r>
            <a:r>
              <a:rPr lang="en-US" sz="1200" dirty="0"/>
              <a:t> Can. J. Fish. </a:t>
            </a:r>
            <a:r>
              <a:rPr lang="en-US" sz="1200" dirty="0" err="1"/>
              <a:t>Aquat</a:t>
            </a:r>
            <a:r>
              <a:rPr lang="en-US" sz="1200" dirty="0"/>
              <a:t>. Sci</a:t>
            </a:r>
            <a:r>
              <a:rPr lang="en-US" sz="1200" dirty="0" smtClean="0"/>
              <a:t>.</a:t>
            </a:r>
            <a:r>
              <a:rPr lang="en-US" sz="1200" dirty="0"/>
              <a:t> </a:t>
            </a:r>
            <a:r>
              <a:rPr lang="en-US" sz="1200" b="1" dirty="0"/>
              <a:t>61</a:t>
            </a:r>
            <a:r>
              <a:rPr lang="en-US" sz="1200" dirty="0"/>
              <a:t>(6): 1032-1047. </a:t>
            </a:r>
            <a:r>
              <a:rPr lang="en-US" sz="1200" dirty="0">
                <a:hlinkClick r:id="rId3"/>
              </a:rPr>
              <a:t>https://</a:t>
            </a:r>
            <a:r>
              <a:rPr lang="en-US" sz="1200" dirty="0" smtClean="0">
                <a:hlinkClick r:id="rId3"/>
              </a:rPr>
              <a:t>doi.org/10.1139/f04-048</a:t>
            </a:r>
            <a:endParaRPr lang="en-US" sz="1200" dirty="0" smtClean="0"/>
          </a:p>
          <a:p>
            <a:r>
              <a:rPr lang="en-US" sz="1200" dirty="0"/>
              <a:t>Miller</a:t>
            </a:r>
            <a:r>
              <a:rPr lang="en-US" sz="1200" dirty="0"/>
              <a:t>, T. J., &amp; Brooks, E. N. (2021). Steepness is a slippery slope. Fish and Fisheries, 22(3), 634–645. </a:t>
            </a:r>
            <a:r>
              <a:rPr lang="en-US" sz="1200" dirty="0">
                <a:hlinkClick r:id="rId4"/>
              </a:rPr>
              <a:t>https://</a:t>
            </a:r>
            <a:r>
              <a:rPr lang="en-US" sz="1200" dirty="0" smtClean="0">
                <a:hlinkClick r:id="rId4"/>
              </a:rPr>
              <a:t>doi.org/10.1111/faf.12534</a:t>
            </a:r>
            <a:endParaRPr lang="en-US" sz="1200" dirty="0"/>
          </a:p>
        </p:txBody>
      </p:sp>
      <mc:AlternateContent xmlns:mc="http://schemas.openxmlformats.org/markup-compatibility/2006">
        <mc:Choice xmlns:a14="http://schemas.microsoft.com/office/drawing/2010/main" Requires="a14">
          <p:sp>
            <p:nvSpPr>
              <p:cNvPr id="3" name="TextBox 2"/>
              <p:cNvSpPr txBox="1"/>
              <p:nvPr/>
            </p:nvSpPr>
            <p:spPr>
              <a:xfrm>
                <a:off x="2260793" y="4333482"/>
                <a:ext cx="1486817"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den>
                      </m:f>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260793" y="4333482"/>
                <a:ext cx="1486817" cy="525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2260793" y="5076149"/>
                <a:ext cx="1216423" cy="571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260793" y="5076149"/>
                <a:ext cx="1216423" cy="5713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8"/>
                <a:stretch>
                  <a:fillRect l="-6806" t="-8511" r="-4188"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7"/>
                <a:stretch>
                  <a:fillRect l="-3030" b="-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8"/>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smtClean="0">
                <a:solidFill>
                  <a:schemeClr val="tx2">
                    <a:lumMod val="75000"/>
                  </a:schemeClr>
                </a:solidFill>
              </a:rPr>
              <a:t>Setting </a:t>
            </a:r>
            <a:r>
              <a:rPr lang="en-US" sz="1600" i="1" dirty="0" smtClean="0">
                <a:solidFill>
                  <a:schemeClr val="tx2">
                    <a:lumMod val="75000"/>
                  </a:schemeClr>
                </a:solidFill>
              </a:rPr>
              <a:t>h </a:t>
            </a:r>
            <a:r>
              <a:rPr lang="en-US" sz="1600" dirty="0" smtClean="0">
                <a:solidFill>
                  <a:schemeClr val="tx2">
                    <a:lumMod val="75000"/>
                  </a:schemeClr>
                </a:solidFill>
              </a:rPr>
              <a:t>to 1 implies infinite compensation!</a:t>
            </a:r>
            <a:endParaRPr lang="en-US" sz="1600" dirty="0">
              <a:solidFill>
                <a:schemeClr val="tx2">
                  <a:lumMod val="75000"/>
                </a:schemeClr>
              </a:solidFill>
            </a:endParaRP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smtClean="0">
                <a:solidFill>
                  <a:schemeClr val="tx2">
                    <a:lumMod val="75000"/>
                  </a:schemeClr>
                </a:solidFill>
              </a:rPr>
              <a:t>h </a:t>
            </a:r>
            <a:r>
              <a:rPr lang="en-US" sz="1600" dirty="0" smtClean="0">
                <a:solidFill>
                  <a:schemeClr val="tx2">
                    <a:lumMod val="75000"/>
                  </a:schemeClr>
                </a:solidFill>
              </a:rPr>
              <a:t>can take values &gt; 1 in Ricker formulation</a:t>
            </a:r>
            <a:endParaRPr lang="en-US" sz="1600" dirty="0">
              <a:solidFill>
                <a:schemeClr val="tx2">
                  <a:lumMod val="75000"/>
                </a:schemeClr>
              </a:solidFill>
            </a:endParaRPr>
          </a:p>
        </p:txBody>
      </p:sp>
    </p:spTree>
    <p:extLst>
      <p:ext uri="{BB962C8B-B14F-4D97-AF65-F5344CB8AC3E}">
        <p14:creationId xmlns:p14="http://schemas.microsoft.com/office/powerpoint/2010/main" val="13820733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lstStyle/>
          <a:p>
            <a:r>
              <a:rPr lang="en-US" dirty="0" smtClean="0"/>
              <a:t>This means stock assessment models can be parameterized with just two of these parameters (CR or steepness and R</a:t>
            </a:r>
            <a:r>
              <a:rPr lang="en-US" baseline="-25000" dirty="0" smtClean="0"/>
              <a:t>0</a:t>
            </a:r>
            <a:r>
              <a:rPr lang="en-US" dirty="0" smtClean="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r>
              <a:rPr lang="en-US" dirty="0" smtClean="0"/>
              <a:t>) and the others can be derived</a:t>
            </a:r>
          </a:p>
          <a:p>
            <a:r>
              <a:rPr lang="en-US" dirty="0" smtClean="0"/>
              <a:t>These parameters are fundamental determinants of reference points</a:t>
            </a:r>
          </a:p>
          <a:p>
            <a:r>
              <a:rPr lang="en-US" dirty="0" smtClean="0"/>
              <a:t>Most common to use steepness and </a:t>
            </a:r>
            <a:r>
              <a:rPr lang="en-US" i="1" dirty="0" smtClean="0"/>
              <a:t>R</a:t>
            </a:r>
            <a:r>
              <a:rPr lang="en-US" baseline="-25000" dirty="0" smtClean="0"/>
              <a:t>0</a:t>
            </a:r>
            <a:r>
              <a:rPr lang="en-US" dirty="0" smtClean="0"/>
              <a:t> then derive </a:t>
            </a:r>
            <a:r>
              <a:rPr lang="en-US" i="1" dirty="0" smtClean="0"/>
              <a:t>B</a:t>
            </a:r>
            <a:r>
              <a:rPr lang="en-US" baseline="-25000" dirty="0" smtClean="0"/>
              <a:t>0</a:t>
            </a:r>
            <a:r>
              <a:rPr lang="en-US" dirty="0" smtClean="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endParaRPr lang="en-US" dirty="0" smtClean="0"/>
          </a:p>
          <a:p>
            <a:r>
              <a:rPr lang="en-US" dirty="0" smtClean="0"/>
              <a:t>Easier to set up priors for </a:t>
            </a:r>
            <a:r>
              <a:rPr lang="en-US" dirty="0" err="1" smtClean="0"/>
              <a:t>unitless</a:t>
            </a:r>
            <a:r>
              <a:rPr lang="en-US" dirty="0" smtClean="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smtClean="0">
                <a:latin typeface="Cambria Math" panose="02040503050406030204" pitchFamily="18" charset="0"/>
                <a:ea typeface="Cambria Math" panose="02040503050406030204" pitchFamily="18" charset="0"/>
              </a:rPr>
              <a:t>β</a:t>
            </a:r>
            <a:r>
              <a:rPr lang="en-US" i="1" dirty="0" smtClean="0">
                <a:latin typeface="Cambria Math" panose="02040503050406030204" pitchFamily="18" charset="0"/>
                <a:ea typeface="Cambria Math" panose="02040503050406030204" pitchFamily="18" charset="0"/>
              </a:rPr>
              <a:t> </a:t>
            </a:r>
            <a:r>
              <a:rPr lang="en-US" dirty="0"/>
              <a:t>are unit dependent) </a:t>
            </a:r>
          </a:p>
          <a:p>
            <a:r>
              <a:rPr lang="en-US" dirty="0"/>
              <a:t>B</a:t>
            </a:r>
            <a:r>
              <a:rPr lang="en-US" dirty="0" smtClean="0"/>
              <a:t>ut beware, data are seldom informative enough to estimate steepness</a:t>
            </a:r>
          </a:p>
        </p:txBody>
      </p:sp>
      <p:sp>
        <p:nvSpPr>
          <p:cNvPr id="5" name="Title 1"/>
          <p:cNvSpPr>
            <a:spLocks noGrp="1"/>
          </p:cNvSpPr>
          <p:nvPr>
            <p:ph type="title"/>
          </p:nvPr>
        </p:nvSpPr>
        <p:spPr>
          <a:xfrm>
            <a:off x="394854" y="-92075"/>
            <a:ext cx="11049000" cy="1325563"/>
          </a:xfrm>
        </p:spPr>
        <p:txBody>
          <a:bodyPr>
            <a:normAutofit/>
          </a:bodyPr>
          <a:lstStyle/>
          <a:p>
            <a:r>
              <a:rPr lang="en-US" sz="4000" dirty="0" smtClean="0"/>
              <a:t>CR, Steepness, R0, </a:t>
            </a:r>
            <a:r>
              <a:rPr lang="el-GR" sz="4000" i="1" dirty="0">
                <a:latin typeface="Cambria Math" panose="02040503050406030204" pitchFamily="18" charset="0"/>
                <a:ea typeface="Cambria Math" panose="02040503050406030204" pitchFamily="18" charset="0"/>
              </a:rPr>
              <a:t>α</a:t>
            </a:r>
            <a:r>
              <a:rPr lang="en-US" sz="4000" dirty="0"/>
              <a:t> and </a:t>
            </a:r>
            <a:r>
              <a:rPr lang="el-GR" sz="4000" i="1" dirty="0">
                <a:latin typeface="Cambria Math" panose="02040503050406030204" pitchFamily="18" charset="0"/>
                <a:ea typeface="Cambria Math" panose="02040503050406030204" pitchFamily="18" charset="0"/>
              </a:rPr>
              <a:t>β</a:t>
            </a:r>
            <a:r>
              <a:rPr lang="en-US" sz="4000" dirty="0"/>
              <a:t> are </a:t>
            </a:r>
            <a:r>
              <a:rPr lang="en-US" sz="4000" dirty="0" smtClean="0"/>
              <a:t>all analytically </a:t>
            </a:r>
            <a:r>
              <a:rPr lang="en-US" sz="4000" dirty="0"/>
              <a:t>related</a:t>
            </a:r>
          </a:p>
        </p:txBody>
      </p:sp>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t>
            </a:r>
            <a:r>
              <a:rPr lang="en-US" sz="1200" dirty="0">
                <a:solidFill>
                  <a:schemeClr val="tx2"/>
                </a:solidFill>
              </a:rPr>
              <a:t>An age-structured model with leading management parameters, incorporating age-specific selectivity and maturity. </a:t>
            </a:r>
            <a:r>
              <a:rPr lang="en-US" sz="1200" dirty="0">
                <a:solidFill>
                  <a:schemeClr val="tx2"/>
                </a:solidFill>
              </a:rPr>
              <a:t>Can. J. Fish. </a:t>
            </a:r>
            <a:r>
              <a:rPr lang="en-US" sz="1200" dirty="0" err="1">
                <a:solidFill>
                  <a:schemeClr val="tx2"/>
                </a:solidFill>
              </a:rPr>
              <a:t>Aquat</a:t>
            </a:r>
            <a:r>
              <a:rPr lang="en-US" sz="1200" dirty="0">
                <a:solidFill>
                  <a:schemeClr val="tx2"/>
                </a:solidFill>
              </a:rPr>
              <a:t>. Sci</a:t>
            </a:r>
            <a:r>
              <a:rPr lang="en-US" sz="1200" dirty="0">
                <a:solidFill>
                  <a:schemeClr val="tx2"/>
                </a:solidFill>
              </a:rPr>
              <a:t>. 65(2), 286–296. </a:t>
            </a:r>
            <a:r>
              <a:rPr lang="en-US" sz="1200" dirty="0">
                <a:solidFill>
                  <a:schemeClr val="tx2"/>
                </a:solidFill>
                <a:hlinkClick r:id="rId2"/>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a:t>
            </a:r>
            <a:r>
              <a:rPr lang="en-US" sz="1200" dirty="0">
                <a:solidFill>
                  <a:schemeClr val="tx2"/>
                </a:solidFill>
              </a:rPr>
              <a:t>Parameterizing age-structured models from a fisheries management perspective. Can. J. Fish. </a:t>
            </a:r>
            <a:r>
              <a:rPr lang="en-US" sz="1200" dirty="0" err="1">
                <a:solidFill>
                  <a:schemeClr val="tx2"/>
                </a:solidFill>
              </a:rPr>
              <a:t>Aquat</a:t>
            </a:r>
            <a:r>
              <a:rPr lang="en-US" sz="1200" dirty="0">
                <a:solidFill>
                  <a:schemeClr val="tx2"/>
                </a:solidFill>
              </a:rPr>
              <a:t>. Sci.  </a:t>
            </a:r>
            <a:r>
              <a:rPr lang="en-US" sz="1200" dirty="0">
                <a:solidFill>
                  <a:schemeClr val="tx2"/>
                </a:solidFill>
              </a:rPr>
              <a:t>65(8), 1586–1600. </a:t>
            </a:r>
            <a:r>
              <a:rPr lang="en-US" sz="1200" dirty="0">
                <a:solidFill>
                  <a:schemeClr val="tx2"/>
                </a:solidFill>
                <a:hlinkClick r:id="rId3"/>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t>
            </a:r>
            <a:r>
              <a:rPr lang="en-US" sz="1200" dirty="0">
                <a:solidFill>
                  <a:schemeClr val="tx2"/>
                </a:solidFill>
              </a:rPr>
              <a:t>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4"/>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r>
              <a:rPr lang="en-US" sz="2000" dirty="0" smtClean="0">
                <a:solidFill>
                  <a:schemeClr val="tx2">
                    <a:lumMod val="50000"/>
                  </a:schemeClr>
                </a:solidFill>
              </a:rPr>
              <a:t>)</a:t>
            </a:r>
            <a:endParaRPr lang="en-US" sz="2000" dirty="0">
              <a:solidFill>
                <a:schemeClr val="tx2">
                  <a:lumMod val="50000"/>
                </a:schemeClr>
              </a:solidFill>
            </a:endParaRPr>
          </a:p>
        </p:txBody>
      </p:sp>
    </p:spTree>
    <p:extLst>
      <p:ext uri="{BB962C8B-B14F-4D97-AF65-F5344CB8AC3E}">
        <p14:creationId xmlns:p14="http://schemas.microsoft.com/office/powerpoint/2010/main" val="2653776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an age-structured model:</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smtClean="0"/>
              <a:t>“Per-recruit” functions are useful tools for calculating reference points in age-structured models.</a:t>
            </a:r>
          </a:p>
          <a:p>
            <a:r>
              <a:rPr lang="en-US" dirty="0" smtClean="0"/>
              <a:t>In the next few slides will look at</a:t>
            </a:r>
          </a:p>
          <a:p>
            <a:pPr marL="514350" indent="-514350">
              <a:buAutoNum type="arabicPeriod"/>
            </a:pPr>
            <a:r>
              <a:rPr lang="en-US" dirty="0" smtClean="0"/>
              <a:t>Mortality Rates</a:t>
            </a:r>
          </a:p>
          <a:p>
            <a:pPr marL="514350" indent="-514350">
              <a:buAutoNum type="arabicPeriod"/>
            </a:pPr>
            <a:r>
              <a:rPr lang="en-US" dirty="0" smtClean="0"/>
              <a:t>Survivorship</a:t>
            </a:r>
            <a:endParaRPr lang="en-US" dirty="0"/>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198"/>
            <a:ext cx="10515600" cy="1325563"/>
          </a:xfrm>
        </p:spPr>
        <p:txBody>
          <a:bodyPr>
            <a:normAutofit fontScale="90000"/>
          </a:bodyPr>
          <a:lstStyle/>
          <a:p>
            <a:r>
              <a:rPr lang="en-CA" sz="3600" dirty="0"/>
              <a:t>Per-Recruit Calculations </a:t>
            </a:r>
            <a:r>
              <a:rPr lang="en-CA" sz="3600" b="1" dirty="0">
                <a:solidFill>
                  <a:schemeClr val="accent6"/>
                </a:solidFill>
              </a:rPr>
              <a:t>1. Mortality </a:t>
            </a:r>
            <a:r>
              <a:rPr lang="en-CA" sz="3600" b="1" dirty="0" smtClean="0">
                <a:solidFill>
                  <a:schemeClr val="accent6"/>
                </a:solidFill>
              </a:rPr>
              <a:t>Rates </a:t>
            </a:r>
            <a:r>
              <a:rPr lang="en-CA" sz="3600" b="1" dirty="0" smtClean="0">
                <a:solidFill>
                  <a:srgbClr val="FF0000"/>
                </a:solidFill>
              </a:rPr>
              <a:t>Do we need both this slide and the next? They say more or less the same thing</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 how individuals are removed from the population</a:t>
                </a:r>
              </a:p>
              <a:p>
                <a:r>
                  <a:rPr lang="en-US" dirty="0"/>
                  <a:t>Natural Mortality (</a:t>
                </a:r>
                <a14:m>
                  <m:oMath xmlns:m="http://schemas.openxmlformats.org/officeDocument/2006/math">
                    <m:r>
                      <a:rPr lang="en-US" i="1" dirty="0" smtClean="0">
                        <a:latin typeface="Cambria Math" panose="02040503050406030204" pitchFamily="18" charset="0"/>
                      </a:rPr>
                      <m:t>𝑀</m:t>
                    </m:r>
                  </m:oMath>
                </a14:m>
                <a:r>
                  <a:rPr lang="en-US" dirty="0"/>
                  <a:t>) – removed from natural sources (predation, disease, old age)</a:t>
                </a:r>
              </a:p>
              <a:p>
                <a:r>
                  <a:rPr lang="en-US" dirty="0"/>
                  <a:t>Fishing Mortality (</a:t>
                </a:r>
                <a14:m>
                  <m:oMath xmlns:m="http://schemas.openxmlformats.org/officeDocument/2006/math">
                    <m:r>
                      <a:rPr lang="en-US" i="1" dirty="0" smtClean="0">
                        <a:latin typeface="Cambria Math" panose="02040503050406030204" pitchFamily="18" charset="0"/>
                      </a:rPr>
                      <m:t>𝐹</m:t>
                    </m:r>
                  </m:oMath>
                </a14:m>
                <a:r>
                  <a:rPr lang="en-US" dirty="0"/>
                  <a:t>) – removed from fishing</a:t>
                </a:r>
              </a:p>
              <a:p>
                <a:endParaRPr lang="en-US" dirty="0"/>
              </a:p>
              <a:p>
                <a:r>
                  <a:rPr lang="en-US" dirty="0"/>
                  <a:t>Total Mortality (</a:t>
                </a:r>
                <a14:m>
                  <m:oMath xmlns:m="http://schemas.openxmlformats.org/officeDocument/2006/math">
                    <m:r>
                      <a:rPr lang="en-US" i="1" dirty="0" smtClean="0">
                        <a:latin typeface="Cambria Math" panose="02040503050406030204" pitchFamily="18" charset="0"/>
                      </a:rPr>
                      <m:t>𝑍</m:t>
                    </m:r>
                  </m:oMath>
                </a14:m>
                <a:r>
                  <a:rPr lang="en-US" dirty="0"/>
                  <a:t>)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𝑀</m:t>
                    </m:r>
                    <m:r>
                      <a:rPr lang="en-US" i="1" dirty="0" smtClean="0">
                        <a:latin typeface="Cambria Math" panose="02040503050406030204" pitchFamily="18" charset="0"/>
                      </a:rPr>
                      <m:t> + </m:t>
                    </m:r>
                    <m:r>
                      <a:rPr lang="en-US" i="1" dirty="0" smtClean="0">
                        <a:latin typeface="Cambria Math" panose="02040503050406030204" pitchFamily="18" charset="0"/>
                      </a:rPr>
                      <m:t>𝐹</m:t>
                    </m:r>
                  </m:oMath>
                </a14:m>
                <a:endParaRPr lang="en-US" i="1"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27210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i="1" dirty="0" smtClean="0">
                        <a:latin typeface="Cambria Math" panose="02040503050406030204" pitchFamily="18" charset="0"/>
                      </a:rPr>
                      <m:t>=0.3</m:t>
                    </m:r>
                  </m:oMath>
                </a14:m>
                <a:r>
                  <a:rPr lang="en-US" dirty="0"/>
                  <a:t>, start with 1000 recruits at age 0 and track this cohort over time</a:t>
                </a:r>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b="0" i="1" dirty="0" smtClean="0">
                        <a:latin typeface="Cambria Math" panose="02040503050406030204" pitchFamily="18" charset="0"/>
                      </a:rPr>
                      <m:t>=</m:t>
                    </m:r>
                    <m:r>
                      <a:rPr lang="en-US" i="1" dirty="0" smtClean="0">
                        <a:latin typeface="Cambria Math" panose="02040503050406030204" pitchFamily="18" charset="0"/>
                      </a:rPr>
                      <m:t>0.3</m:t>
                    </m:r>
                  </m:oMath>
                </a14:m>
                <a:r>
                  <a:rPr lang="en-US" dirty="0"/>
                  <a:t>, start with 1000 recruits at age 0 and track this cohort over time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   Annual removal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𝑍</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 (hide)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70000" lnSpcReduction="20000"/>
              </a:bodyPr>
              <a:lstStyle/>
              <a:p>
                <a:pPr marL="514350" indent="-514350">
                  <a:buFont typeface="+mj-lt"/>
                  <a:buAutoNum type="arabicPeriod"/>
                </a:pPr>
                <a:r>
                  <a:rPr lang="en-US" dirty="0"/>
                  <a:t>What are Reference Points? </a:t>
                </a:r>
                <a:r>
                  <a:rPr lang="en-US" dirty="0">
                    <a:solidFill>
                      <a:srgbClr val="FF0000"/>
                    </a:solidFill>
                  </a:rPr>
                  <a:t>Robyn</a:t>
                </a:r>
              </a:p>
              <a:p>
                <a:pPr marL="514350" indent="-514350">
                  <a:buFont typeface="+mj-lt"/>
                  <a:buAutoNum type="arabicPeriod"/>
                </a:pPr>
                <a:r>
                  <a:rPr lang="en-US" dirty="0"/>
                  <a:t>Equilibrium Assumptions </a:t>
                </a:r>
                <a:r>
                  <a:rPr lang="en-US" dirty="0">
                    <a:solidFill>
                      <a:srgbClr val="FF0000"/>
                    </a:solidFill>
                  </a:rPr>
                  <a:t>Robyn</a:t>
                </a:r>
                <a:endParaRPr lang="en-US" dirty="0"/>
              </a:p>
              <a:p>
                <a:pPr marL="514350" indent="-514350">
                  <a:buFont typeface="+mj-lt"/>
                  <a:buAutoNum type="arabicPeriod"/>
                </a:pPr>
                <a:r>
                  <a:rPr lang="en-US" dirty="0"/>
                  <a:t>What is MSY? </a:t>
                </a:r>
                <a:r>
                  <a:rPr lang="en-US" dirty="0">
                    <a:solidFill>
                      <a:srgbClr val="FF0000"/>
                    </a:solidFill>
                  </a:rPr>
                  <a:t>Robyn</a:t>
                </a:r>
              </a:p>
              <a:p>
                <a:pPr marL="514350" indent="-514350">
                  <a:buFont typeface="+mj-lt"/>
                  <a:buAutoNum type="arabicPeriod"/>
                </a:pPr>
                <a:r>
                  <a:rPr lang="en-US" dirty="0"/>
                  <a:t>Reference Points in Surplus Production Models </a:t>
                </a:r>
                <a:r>
                  <a:rPr lang="en-US" dirty="0">
                    <a:solidFill>
                      <a:srgbClr val="FF0000"/>
                    </a:solidFill>
                  </a:rPr>
                  <a:t>Tim</a:t>
                </a:r>
              </a:p>
              <a:p>
                <a:pPr marL="514350" indent="-514350">
                  <a:buFont typeface="+mj-lt"/>
                  <a:buAutoNum type="arabicPeriod"/>
                </a:pPr>
                <a:r>
                  <a:rPr lang="en-US" dirty="0">
                    <a:solidFill>
                      <a:srgbClr val="7030A0"/>
                    </a:solidFill>
                  </a:rPr>
                  <a:t>[Exercise 1] </a:t>
                </a:r>
                <a:r>
                  <a:rPr lang="en-US" dirty="0">
                    <a:solidFill>
                      <a:srgbClr val="FF0000"/>
                    </a:solidFill>
                  </a:rPr>
                  <a:t>Tim</a:t>
                </a:r>
              </a:p>
              <a:p>
                <a:pPr marL="514350" indent="-514350">
                  <a:buFont typeface="+mj-lt"/>
                  <a:buAutoNum type="arabicPeriod"/>
                </a:pPr>
                <a:r>
                  <a:rPr lang="en-US" dirty="0"/>
                  <a:t>Recruitment Productivity </a:t>
                </a:r>
                <a:r>
                  <a:rPr lang="en-US" dirty="0">
                    <a:solidFill>
                      <a:srgbClr val="FF0000"/>
                    </a:solidFill>
                  </a:rPr>
                  <a:t>Robyn</a:t>
                </a:r>
                <a:endParaRPr lang="en-US" dirty="0"/>
              </a:p>
              <a:p>
                <a:pPr marL="514350" indent="-514350">
                  <a:buFont typeface="+mj-lt"/>
                  <a:buAutoNum type="arabicPeriod"/>
                </a:pPr>
                <a:r>
                  <a:rPr lang="en-US" dirty="0"/>
                  <a:t>Reference Points in Age-structured Models </a:t>
                </a:r>
                <a:r>
                  <a:rPr lang="en-US" dirty="0">
                    <a:solidFill>
                      <a:srgbClr val="FF0000"/>
                    </a:solidFill>
                  </a:rPr>
                  <a:t>Tim</a:t>
                </a:r>
              </a:p>
              <a:p>
                <a:pPr lvl="1"/>
                <a:r>
                  <a:rPr lang="en-US" dirty="0"/>
                  <a:t>Per-recruit Calculations </a:t>
                </a:r>
                <a:r>
                  <a:rPr lang="en-US" dirty="0">
                    <a:solidFill>
                      <a:srgbClr val="FF0000"/>
                    </a:solidFill>
                  </a:rPr>
                  <a:t>Tim</a:t>
                </a:r>
                <a:endParaRPr lang="en-US" dirty="0"/>
              </a:p>
              <a:p>
                <a:pPr lvl="1"/>
                <a:r>
                  <a:rPr lang="en-US" dirty="0"/>
                  <a:t>Reference Point Calculations </a:t>
                </a:r>
                <a:r>
                  <a:rPr lang="en-US" dirty="0">
                    <a:solidFill>
                      <a:srgbClr val="FF0000"/>
                    </a:solidFill>
                  </a:rPr>
                  <a:t>Tim</a:t>
                </a:r>
                <a:endParaRPr lang="en-US" dirty="0"/>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a:t>
                </a:r>
                <a:r>
                  <a:rPr lang="en-US" dirty="0">
                    <a:solidFill>
                      <a:srgbClr val="FF0000"/>
                    </a:solidFill>
                  </a:rPr>
                  <a:t>Tim</a:t>
                </a:r>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r>
                  <a:rPr lang="en-US" dirty="0"/>
                  <a:t> </a:t>
                </a:r>
                <a:r>
                  <a:rPr lang="en-US" dirty="0">
                    <a:solidFill>
                      <a:srgbClr val="FF0000"/>
                    </a:solidFill>
                  </a:rPr>
                  <a:t>Tim</a:t>
                </a:r>
                <a:endParaRPr lang="en-US" dirty="0"/>
              </a:p>
              <a:p>
                <a:pPr lvl="2"/>
                <a:r>
                  <a:rPr lang="en-US" dirty="0"/>
                  <a:t>MSY reference points </a:t>
                </a:r>
                <a:r>
                  <a:rPr lang="en-US" dirty="0">
                    <a:solidFill>
                      <a:srgbClr val="FF0000"/>
                    </a:solidFill>
                  </a:rPr>
                  <a:t>Tim</a:t>
                </a:r>
              </a:p>
              <a:p>
                <a:pPr lvl="2"/>
                <a:r>
                  <a:rPr lang="en-US" dirty="0">
                    <a:solidFill>
                      <a:srgbClr val="7030A0"/>
                    </a:solidFill>
                  </a:rPr>
                  <a:t>[Exercise 2] </a:t>
                </a:r>
                <a:r>
                  <a:rPr lang="en-US" dirty="0">
                    <a:solidFill>
                      <a:srgbClr val="FF0000"/>
                    </a:solidFill>
                  </a:rPr>
                  <a:t>Tim</a:t>
                </a:r>
              </a:p>
              <a:p>
                <a:pPr lvl="2"/>
                <a:r>
                  <a:rPr lang="en-US" dirty="0"/>
                  <a:t>SPR reference points </a:t>
                </a:r>
                <a:r>
                  <a:rPr lang="en-US" dirty="0">
                    <a:solidFill>
                      <a:srgbClr val="FF0000"/>
                    </a:solidFill>
                  </a:rPr>
                  <a:t>Robyn</a:t>
                </a:r>
              </a:p>
              <a:p>
                <a:pPr lvl="2"/>
                <a:r>
                  <a:rPr lang="en-US" dirty="0">
                    <a:solidFill>
                      <a:srgbClr val="7030A0"/>
                    </a:solidFill>
                  </a:rPr>
                  <a:t>[Exercise 4] </a:t>
                </a:r>
                <a:r>
                  <a:rPr lang="en-US" dirty="0">
                    <a:solidFill>
                      <a:srgbClr val="FF0000"/>
                    </a:solidFill>
                  </a:rPr>
                  <a:t>Robyn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638" t="-26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4CA60AB-90B9-4712-909A-BBDBBA0BB791}"/>
              </a:ext>
            </a:extLst>
          </p:cNvPr>
          <p:cNvSpPr txBox="1"/>
          <p:nvPr/>
        </p:nvSpPr>
        <p:spPr>
          <a:xfrm>
            <a:off x="7399283" y="1690688"/>
            <a:ext cx="3657600" cy="369332"/>
          </a:xfrm>
          <a:prstGeom prst="rect">
            <a:avLst/>
          </a:prstGeom>
          <a:noFill/>
        </p:spPr>
        <p:txBody>
          <a:bodyPr wrap="square" rtlCol="0">
            <a:spAutoFit/>
          </a:bodyPr>
          <a:lstStyle/>
          <a:p>
            <a:r>
              <a:rPr lang="en-US" dirty="0"/>
              <a:t>For discussion Thursday afternoon</a:t>
            </a:r>
          </a:p>
        </p:txBody>
      </p:sp>
    </p:spTree>
    <p:extLst>
      <p:ext uri="{BB962C8B-B14F-4D97-AF65-F5344CB8AC3E}">
        <p14:creationId xmlns:p14="http://schemas.microsoft.com/office/powerpoint/2010/main" val="174887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221763"/>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smtClean="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smtClean="0"/>
                  <a:t>unfished SSB </a:t>
                </a:r>
                <a:r>
                  <a:rPr lang="en-US" dirty="0"/>
                  <a:t>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smtClean="0">
                <a:solidFill>
                  <a:schemeClr val="tx2"/>
                </a:solidFill>
              </a:rPr>
              <a:t>These functions are sometimes referred to as “incidence functions” (Walters and Martell 2004, Box 3.1, and </a:t>
            </a:r>
            <a:r>
              <a:rPr lang="en-US" dirty="0" err="1" smtClean="0">
                <a:solidFill>
                  <a:schemeClr val="tx2"/>
                </a:solidFill>
              </a:rPr>
              <a:t>Botsford</a:t>
            </a:r>
            <a:r>
              <a:rPr lang="en-US" dirty="0" smtClean="0">
                <a:solidFill>
                  <a:schemeClr val="tx2"/>
                </a:solidFill>
              </a:rPr>
              <a:t> references therein)</a:t>
            </a:r>
            <a:endParaRPr lang="en-US" dirty="0">
              <a:solidFill>
                <a:schemeClr val="tx2"/>
              </a:solidFill>
            </a:endParaRP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smtClean="0">
                <a:solidFill>
                  <a:schemeClr val="tx2"/>
                </a:solidFill>
              </a:rPr>
              <a:t>Walters</a:t>
            </a:r>
            <a:r>
              <a:rPr lang="en-AU" altLang="en-US" sz="1600" dirty="0">
                <a:solidFill>
                  <a:schemeClr val="tx2"/>
                </a:solidFill>
              </a:rPr>
              <a:t>,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a:t>
                </a:r>
                <a:r>
                  <a:rPr lang="en-US" dirty="0" smtClean="0"/>
                  <a:t>Fished SSB </a:t>
                </a:r>
                <a:r>
                  <a:rPr lang="en-US" dirty="0"/>
                  <a:t>produced on average by each recruit over its lifetime, considering survival,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r="-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l="-1708"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3456633" y="3692243"/>
            <a:ext cx="1165609" cy="79056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748704" y="4777630"/>
            <a:ext cx="601854" cy="71275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Eggs-per-Recruit</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86632"/>
                <a:ext cx="10515600" cy="4351338"/>
              </a:xfrm>
            </p:spPr>
            <p:txBody>
              <a:bodyPr/>
              <a:lstStyle/>
              <a:p>
                <a:r>
                  <a:rPr lang="en-US" dirty="0"/>
                  <a:t>If we knew fecundity-at-age, we could calculate eggs-per-recruit </a:t>
                </a:r>
              </a:p>
              <a:p>
                <a:pPr marL="0" indent="0">
                  <a:buNone/>
                </a:pPr>
                <a:r>
                  <a:rPr lang="en-US" dirty="0"/>
                  <a:t>Equilibrium eggs-per-recruit </a:t>
                </a:r>
                <a:r>
                  <a:rPr lang="en-US" dirty="0">
                    <a:latin typeface="Cambria Math" panose="02040503050406030204" pitchFamily="18" charset="0"/>
                  </a:rPr>
                  <a:t>(</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a:t>
                </a:r>
              </a:p>
              <a:p>
                <a:r>
                  <a:rPr lang="en-US" dirty="0"/>
                  <a:t>Sum over all ages:</a:t>
                </a:r>
              </a:p>
              <a:p>
                <a:endParaRPr lang="en-US" dirty="0"/>
              </a:p>
              <a:p>
                <a:pPr marL="0" indent="0" algn="ctr">
                  <a:buNone/>
                </a:pPr>
                <a:r>
                  <a:rPr lang="en-US" dirty="0">
                    <a:solidFill>
                      <a:srgbClr val="0000FF"/>
                    </a:solidFill>
                  </a:rPr>
                  <a:t>P(survives to age </a:t>
                </a:r>
                <a14:m>
                  <m:oMath xmlns:m="http://schemas.openxmlformats.org/officeDocument/2006/math">
                    <m:r>
                      <m:rPr>
                        <m:brk m:alnAt="23"/>
                      </m:rPr>
                      <a:rPr lang="en-US" i="1">
                        <a:solidFill>
                          <a:srgbClr val="0000FF"/>
                        </a:solidFill>
                        <a:latin typeface="Cambria Math" panose="02040503050406030204" pitchFamily="18" charset="0"/>
                      </a:rPr>
                      <m:t>𝑎</m:t>
                    </m:r>
                  </m:oMath>
                </a14:m>
                <a:r>
                  <a:rPr lang="en-US" dirty="0">
                    <a:solidFill>
                      <a:srgbClr val="0000FF"/>
                    </a:solidFill>
                  </a:rPr>
                  <a:t>) </a:t>
                </a:r>
                <a:r>
                  <a:rPr lang="en-US" dirty="0"/>
                  <a:t>× </a:t>
                </a:r>
                <a:r>
                  <a:rPr lang="en-US" dirty="0">
                    <a:solidFill>
                      <a:schemeClr val="accent6">
                        <a:lumMod val="75000"/>
                      </a:schemeClr>
                    </a:solidFill>
                  </a:rPr>
                  <a:t>Relative fecundity-at-age </a:t>
                </a:r>
                <a14:m>
                  <m:oMath xmlns:m="http://schemas.openxmlformats.org/officeDocument/2006/math">
                    <m:r>
                      <m:rPr>
                        <m:brk m:alnAt="23"/>
                      </m:rPr>
                      <a:rPr lang="en-US" i="1" smtClean="0">
                        <a:solidFill>
                          <a:schemeClr val="accent6">
                            <a:lumMod val="75000"/>
                          </a:schemeClr>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strike="sngStrike" dirty="0"/>
                  <a:t>× </a:t>
                </a:r>
                <a:r>
                  <a:rPr lang="en-US" strike="sngStrike" dirty="0">
                    <a:solidFill>
                      <a:srgbClr val="C00000"/>
                    </a:solidFill>
                  </a:rPr>
                  <a:t>weight-at-age </a:t>
                </a:r>
                <a14:m>
                  <m:oMath xmlns:m="http://schemas.openxmlformats.org/officeDocument/2006/math">
                    <m:r>
                      <m:rPr>
                        <m:brk m:alnAt="23"/>
                      </m:rPr>
                      <a:rPr lang="en-US" i="1" strike="sngStrike" smtClean="0">
                        <a:solidFill>
                          <a:srgbClr val="C00000"/>
                        </a:solidFill>
                        <a:latin typeface="Cambria Math" panose="02040503050406030204" pitchFamily="18" charset="0"/>
                      </a:rPr>
                      <m:t>𝑎</m:t>
                    </m:r>
                  </m:oMath>
                </a14:m>
                <a:r>
                  <a:rPr lang="en-US" strike="sngStrike" dirty="0">
                    <a:solidFill>
                      <a:srgbClr val="C00000"/>
                    </a:solidFill>
                  </a:rPr>
                  <a:t> </a:t>
                </a:r>
                <a:r>
                  <a:rPr lang="en-US" strike="sngStrike" dirty="0"/>
                  <a:t>× </a:t>
                </a:r>
                <a:r>
                  <a:rPr lang="en-US" strike="sngStrike" dirty="0">
                    <a:solidFill>
                      <a:srgbClr val="7030A0"/>
                    </a:solidFill>
                  </a:rPr>
                  <a:t>P(mature-at-age </a:t>
                </a:r>
                <a14:m>
                  <m:oMath xmlns:m="http://schemas.openxmlformats.org/officeDocument/2006/math">
                    <m:r>
                      <m:rPr>
                        <m:brk m:alnAt="23"/>
                      </m:rPr>
                      <a:rPr lang="en-US" i="1" strike="sngStrike" smtClean="0">
                        <a:solidFill>
                          <a:srgbClr val="7030A0"/>
                        </a:solidFill>
                        <a:latin typeface="Cambria Math" panose="02040503050406030204" pitchFamily="18" charset="0"/>
                      </a:rPr>
                      <m:t>𝑎</m:t>
                    </m:r>
                  </m:oMath>
                </a14:m>
                <a:r>
                  <a:rPr lang="en-US" strike="sngStrike"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86632"/>
                <a:ext cx="10515600" cy="4351338"/>
              </a:xfrm>
              <a:blipFill>
                <a:blip r:embed="rId2"/>
                <a:stretch>
                  <a:fillRect l="-1217" t="-23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09709" y="5159588"/>
                <a:ext cx="2004138"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r>
                            <m:rPr>
                              <m:brk m:alnAt="23"/>
                            </m:rPr>
                            <a:rPr lang="en-US" sz="2000" b="0" i="1" smtClean="0">
                              <a:solidFill>
                                <a:schemeClr val="tx1"/>
                              </a:solidFill>
                              <a:effectLst/>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sSub>
                                <m:sSubPr>
                                  <m:ctrlPr>
                                    <a:rPr lang="en-US" sz="2000" i="1">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𝑓</m:t>
                                  </m:r>
                                </m:e>
                                <m:sub>
                                  <m:r>
                                    <a:rPr lang="en-US" sz="2000" i="1">
                                      <a:solidFill>
                                        <a:schemeClr val="accent6">
                                          <a:lumMod val="75000"/>
                                        </a:schemeClr>
                                      </a:solidFill>
                                      <a:latin typeface="Cambria Math" panose="02040503050406030204" pitchFamily="18" charset="0"/>
                                    </a:rPr>
                                    <m:t>𝑎</m:t>
                                  </m:r>
                                </m:sub>
                              </m:sSub>
                            </m:e>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5009709" y="5159588"/>
                <a:ext cx="2004138" cy="878382"/>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p:cNvCxnSpPr>
            <a:cxnSpLocks/>
          </p:cNvCxnSpPr>
          <p:nvPr/>
        </p:nvCxnSpPr>
        <p:spPr>
          <a:xfrm flipH="1">
            <a:off x="6230702" y="3341015"/>
            <a:ext cx="1180407" cy="4683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11109" y="3059668"/>
            <a:ext cx="2901142" cy="369332"/>
          </a:xfrm>
          <a:prstGeom prst="rect">
            <a:avLst/>
          </a:prstGeom>
          <a:noFill/>
        </p:spPr>
        <p:txBody>
          <a:bodyPr wrap="square" rtlCol="0">
            <a:spAutoFit/>
          </a:bodyPr>
          <a:lstStyle/>
          <a:p>
            <a:r>
              <a:rPr lang="en-US" dirty="0">
                <a:solidFill>
                  <a:schemeClr val="accent6">
                    <a:lumMod val="75000"/>
                  </a:schemeClr>
                </a:solidFill>
              </a:rPr>
              <a:t>Eggs/unit body weight</a:t>
            </a:r>
            <a:endParaRPr lang="en-CA" dirty="0">
              <a:solidFill>
                <a:schemeClr val="accent6">
                  <a:lumMod val="75000"/>
                </a:schemeClr>
              </a:solidFill>
            </a:endParaRPr>
          </a:p>
        </p:txBody>
      </p:sp>
      <p:sp>
        <p:nvSpPr>
          <p:cNvPr id="4" name="TextBox 3"/>
          <p:cNvSpPr txBox="1"/>
          <p:nvPr/>
        </p:nvSpPr>
        <p:spPr>
          <a:xfrm>
            <a:off x="7907638" y="5043054"/>
            <a:ext cx="3747655" cy="1200329"/>
          </a:xfrm>
          <a:prstGeom prst="rect">
            <a:avLst/>
          </a:prstGeom>
          <a:solidFill>
            <a:srgbClr val="FFFF00"/>
          </a:solidFill>
        </p:spPr>
        <p:txBody>
          <a:bodyPr wrap="square" rtlCol="0">
            <a:spAutoFit/>
          </a:bodyPr>
          <a:lstStyle/>
          <a:p>
            <a:r>
              <a:rPr lang="en-US" dirty="0" smtClean="0">
                <a:solidFill>
                  <a:srgbClr val="FF0000"/>
                </a:solidFill>
              </a:rPr>
              <a:t>No,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dirty="0" smtClean="0">
                <a:solidFill>
                  <a:srgbClr val="FF0000"/>
                </a:solidFill>
              </a:rPr>
              <a:t> is acting as a proxy for fa. If you want to use fa directly, must delete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baseline="-25000" dirty="0" smtClean="0">
                <a:solidFill>
                  <a:srgbClr val="FF0000"/>
                </a:solidFill>
              </a:rPr>
              <a:t> </a:t>
            </a:r>
            <a:r>
              <a:rPr lang="en-US" dirty="0" smtClean="0">
                <a:solidFill>
                  <a:srgbClr val="FF0000"/>
                </a:solidFill>
              </a:rPr>
              <a:t>… otherwise you’re multiplying fecundity by biomass</a:t>
            </a:r>
            <a:endParaRPr lang="en-US" dirty="0">
              <a:solidFill>
                <a:srgbClr val="FF0000"/>
              </a:solidFill>
            </a:endParaRPr>
          </a:p>
        </p:txBody>
      </p:sp>
      <p:sp>
        <p:nvSpPr>
          <p:cNvPr id="7" name="TextBox 6"/>
          <p:cNvSpPr txBox="1"/>
          <p:nvPr/>
        </p:nvSpPr>
        <p:spPr>
          <a:xfrm>
            <a:off x="9116291" y="233274"/>
            <a:ext cx="2855327" cy="1015663"/>
          </a:xfrm>
          <a:prstGeom prst="rect">
            <a:avLst/>
          </a:prstGeom>
          <a:noFill/>
        </p:spPr>
        <p:txBody>
          <a:bodyPr wrap="square" rtlCol="0">
            <a:spAutoFit/>
          </a:bodyPr>
          <a:lstStyle/>
          <a:p>
            <a:r>
              <a:rPr lang="en-US" sz="2000" dirty="0" smtClean="0">
                <a:solidFill>
                  <a:srgbClr val="FF0000"/>
                </a:solidFill>
              </a:rPr>
              <a:t>Could probably delete this slide to save time – the next slide covers it</a:t>
            </a:r>
            <a:endParaRPr lang="en-US" sz="2000" dirty="0">
              <a:solidFill>
                <a:srgbClr val="FF0000"/>
              </a:solidFill>
            </a:endParaRPr>
          </a:p>
        </p:txBody>
      </p:sp>
    </p:spTree>
    <p:extLst>
      <p:ext uri="{BB962C8B-B14F-4D97-AF65-F5344CB8AC3E}">
        <p14:creationId xmlns:p14="http://schemas.microsoft.com/office/powerpoint/2010/main" val="34545125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2 (Hide)</a:t>
            </a:r>
          </a:p>
        </p:txBody>
      </p:sp>
      <p:sp>
        <p:nvSpPr>
          <p:cNvPr id="3" name="Content Placeholder 2"/>
          <p:cNvSpPr>
            <a:spLocks noGrp="1"/>
          </p:cNvSpPr>
          <p:nvPr>
            <p:ph idx="1"/>
          </p:nvPr>
        </p:nvSpPr>
        <p:spPr>
          <a:xfrm>
            <a:off x="838200" y="2135591"/>
            <a:ext cx="10515600" cy="4351338"/>
          </a:xfrm>
        </p:spPr>
        <p:txBody>
          <a:bodyPr>
            <a:normAutofit/>
          </a:bodyPr>
          <a:lstStyle/>
          <a:p>
            <a:pPr marL="514350" indent="-514350">
              <a:buFont typeface="+mj-lt"/>
              <a:buAutoNum type="arabicPeriod"/>
            </a:pPr>
            <a:r>
              <a:rPr lang="en-US" dirty="0"/>
              <a:t>SPR (if not covered on Day 1)</a:t>
            </a:r>
          </a:p>
          <a:p>
            <a:pPr marL="514350" indent="-514350">
              <a:buFont typeface="+mj-lt"/>
              <a:buAutoNum type="arabicPeriod"/>
            </a:pPr>
            <a:r>
              <a:rPr lang="en-US" dirty="0"/>
              <a:t>Time-varying parameters and choosing time periods </a:t>
            </a:r>
            <a:r>
              <a:rPr lang="en-US" dirty="0" smtClean="0"/>
              <a:t>for </a:t>
            </a:r>
            <a:r>
              <a:rPr lang="en-US" dirty="0"/>
              <a:t>equilibrium estimates [Exercise 5]</a:t>
            </a:r>
          </a:p>
          <a:p>
            <a:pPr marL="514350" indent="-514350">
              <a:buFont typeface="+mj-lt"/>
              <a:buAutoNum type="arabicPeriod"/>
            </a:pPr>
            <a:r>
              <a:rPr lang="en-US" dirty="0"/>
              <a:t>Non-equilibrium ref pts</a:t>
            </a:r>
          </a:p>
          <a:p>
            <a:pPr marL="971550" lvl="1" indent="-514350">
              <a:buFont typeface="+mj-lt"/>
              <a:buAutoNum type="arabicPeriod"/>
            </a:pPr>
            <a:r>
              <a:rPr lang="en-US" dirty="0"/>
              <a:t>What is dynamic B0?</a:t>
            </a:r>
          </a:p>
          <a:p>
            <a:pPr marL="971550" lvl="1" indent="-514350">
              <a:buFont typeface="+mj-lt"/>
              <a:buAutoNum type="arabicPeriod"/>
            </a:pPr>
            <a:r>
              <a:rPr lang="en-US" dirty="0"/>
              <a:t>Historical and index-based</a:t>
            </a:r>
          </a:p>
          <a:p>
            <a:pPr marL="514350" indent="-514350">
              <a:buFont typeface="+mj-lt"/>
              <a:buAutoNum type="arabicPeriod"/>
            </a:pPr>
            <a:r>
              <a:rPr lang="en-US" dirty="0"/>
              <a:t>Approaches for data-limited stocks</a:t>
            </a:r>
          </a:p>
          <a:p>
            <a:pPr marL="514350" indent="-514350">
              <a:buFont typeface="+mj-lt"/>
              <a:buAutoNum type="arabicPeriod"/>
            </a:pPr>
            <a:r>
              <a:rPr lang="en-US" dirty="0"/>
              <a:t>Approaches using multiple models</a:t>
            </a:r>
          </a:p>
          <a:p>
            <a:pPr marL="514350" indent="-514350">
              <a:buFont typeface="+mj-lt"/>
              <a:buAutoNum type="arabicPeriod"/>
            </a:pPr>
            <a:r>
              <a:rPr lang="en-US" dirty="0"/>
              <a:t>Multiple OMs in MSE</a:t>
            </a:r>
          </a:p>
        </p:txBody>
      </p:sp>
    </p:spTree>
    <p:extLst>
      <p:ext uri="{BB962C8B-B14F-4D97-AF65-F5344CB8AC3E}">
        <p14:creationId xmlns:p14="http://schemas.microsoft.com/office/powerpoint/2010/main" val="173784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r>
                  <a:rPr lang="en-US" dirty="0"/>
                  <a:t> </a:t>
                </a:r>
                <a:r>
                  <a:rPr lang="en-US" strike="sngStrike" dirty="0"/>
                  <a:t>and </a:t>
                </a:r>
                <a:r>
                  <a:rPr lang="en-US" u="sng" strike="sngStrike" dirty="0"/>
                  <a:t>excludes</a:t>
                </a:r>
                <a:r>
                  <a:rPr lang="en-US" strike="sngStrike" dirty="0"/>
                  <a:t> the biomass removed from </a:t>
                </a:r>
                <a14:m>
                  <m:oMath xmlns:m="http://schemas.openxmlformats.org/officeDocument/2006/math">
                    <m:r>
                      <a:rPr lang="en-US" i="1" strike="sngStrike" dirty="0" smtClean="0">
                        <a:latin typeface="Cambria Math" panose="02040503050406030204" pitchFamily="18" charset="0"/>
                      </a:rPr>
                      <m:t>𝑀</m:t>
                    </m:r>
                  </m:oMath>
                </a14:m>
                <a:r>
                  <a:rPr lang="en-US" strike="sngStrike" dirty="0" smtClean="0"/>
                  <a:t> </a:t>
                </a:r>
                <a:r>
                  <a:rPr lang="en-US" dirty="0" smtClean="0">
                    <a:solidFill>
                      <a:srgbClr val="FF0000"/>
                    </a:solidFill>
                  </a:rPr>
                  <a:t>Suggest you don’t need to say that</a:t>
                </a:r>
                <a:endParaRPr lang="en-US" strike="sngStrike" dirty="0">
                  <a:solidFill>
                    <a:srgbClr val="FF0000"/>
                  </a:solidFill>
                </a:endParaRPr>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p:sp>
        <p:nvSpPr>
          <p:cNvPr id="4" name="TextBox 3"/>
          <p:cNvSpPr txBox="1"/>
          <p:nvPr/>
        </p:nvSpPr>
        <p:spPr>
          <a:xfrm>
            <a:off x="1627910" y="5292436"/>
            <a:ext cx="8125691" cy="646331"/>
          </a:xfrm>
          <a:prstGeom prst="rect">
            <a:avLst/>
          </a:prstGeom>
          <a:solidFill>
            <a:srgbClr val="FFFF00"/>
          </a:solidFill>
        </p:spPr>
        <p:txBody>
          <a:bodyPr wrap="square" rtlCol="0">
            <a:spAutoFit/>
          </a:bodyPr>
          <a:lstStyle/>
          <a:p>
            <a:r>
              <a:rPr lang="en-US" dirty="0" smtClean="0">
                <a:solidFill>
                  <a:srgbClr val="FF0000"/>
                </a:solidFill>
              </a:rPr>
              <a:t>Probably don’t need both equations. Mention that this is a per recruit version of the Baranov catch equation (Na replaced with la)</a:t>
            </a:r>
            <a:endParaRPr lang="en-US" dirty="0">
              <a:solidFill>
                <a:srgbClr val="FF0000"/>
              </a:solidFill>
            </a:endParaRPr>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yield-per-recruit</a:t>
                </a:r>
              </a:p>
              <a:p>
                <a:r>
                  <a:rPr lang="en-US" dirty="0"/>
                  <a:t>We already know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654005"/>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(R</a:t>
            </a:r>
            <a:r>
              <a:rPr lang="en-US" baseline="-25000" dirty="0"/>
              <a:t>0</a:t>
            </a:r>
            <a:r>
              <a:rPr lang="en-US" dirty="0"/>
              <a:t>, h, and </a:t>
            </a:r>
            <a:r>
              <a:rPr lang="el-GR" dirty="0"/>
              <a:t>φ</a:t>
            </a:r>
            <a:r>
              <a:rPr lang="en-US" baseline="-25000" dirty="0"/>
              <a:t>0</a:t>
            </a:r>
            <a:r>
              <a:rPr lang="en-US" dirty="0"/>
              <a:t>) or (</a:t>
            </a:r>
            <a:r>
              <a:rPr lang="el-GR" dirty="0"/>
              <a:t>α</a:t>
            </a:r>
            <a:r>
              <a:rPr lang="en-US" dirty="0"/>
              <a:t> and </a:t>
            </a:r>
            <a:r>
              <a:rPr lang="el-GR" dirty="0"/>
              <a:t>β</a:t>
            </a:r>
            <a:r>
              <a:rPr lang="en-US" dirty="0"/>
              <a:t>)</a:t>
            </a:r>
            <a:endParaRPr lang="en-CA" dirty="0"/>
          </a:p>
        </p:txBody>
      </p:sp>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smtClean="0">
                    <a:solidFill>
                      <a:srgbClr val="FF0000"/>
                    </a:solidFill>
                  </a:rPr>
                  <a:t>Number of recruits, from </a:t>
                </a:r>
                <a:r>
                  <a:rPr lang="en-CA" dirty="0" smtClean="0"/>
                  <a:t>the </a:t>
                </a:r>
                <a:r>
                  <a:rPr lang="en-CA" dirty="0"/>
                  <a:t>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a:t>
                </a:r>
                <a:r>
                  <a:rPr lang="en-CA" dirty="0">
                    <a:solidFill>
                      <a:srgbClr val="FF0000"/>
                    </a:solidFill>
                  </a:rPr>
                  <a:t>can </a:t>
                </a:r>
                <a:r>
                  <a:rPr lang="en-CA" dirty="0" smtClean="0">
                    <a:solidFill>
                      <a:srgbClr val="FF0000"/>
                    </a:solidFill>
                  </a:rPr>
                  <a:t>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8" y="4443516"/>
                <a:ext cx="3220407"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8" y="4443516"/>
                <a:ext cx="3220407"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1162175" y="4655183"/>
            <a:ext cx="642933" cy="369332"/>
          </a:xfrm>
          <a:prstGeom prst="rect">
            <a:avLst/>
          </a:prstGeom>
          <a:noFill/>
        </p:spPr>
        <p:txBody>
          <a:bodyPr wrap="none" rtlCol="0">
            <a:spAutoFit/>
          </a:bodyPr>
          <a:lstStyle/>
          <a:p>
            <a:r>
              <a:rPr lang="en-US" dirty="0" smtClean="0"/>
              <a:t>Eq. </a:t>
            </a:r>
            <a:r>
              <a:rPr lang="en-US" dirty="0"/>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smtClean="0">
                    <a:ea typeface="Cambria Math" panose="02040503050406030204" pitchFamily="18" charset="0"/>
                  </a:rPr>
                  <a:t> </a:t>
                </a:r>
                <a:r>
                  <a:rPr lang="en-US" sz="2800" dirty="0" smtClean="0">
                    <a:solidFill>
                      <a:srgbClr val="FF0000"/>
                    </a:solidFill>
                    <a:ea typeface="Cambria Math" panose="02040503050406030204" pitchFamily="18" charset="0"/>
                  </a:rPr>
                  <a:t>(derived from Steepness and R0)</a:t>
                </a:r>
                <a:endParaRPr lang="en-US" sz="2800" dirty="0">
                  <a:solidFill>
                    <a:srgbClr val="FF0000"/>
                  </a:solidFill>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a:t>
                </a:r>
                <a:r>
                  <a:rPr lang="en-CA" dirty="0" smtClean="0">
                    <a:solidFill>
                      <a:srgbClr val="FF0000"/>
                    </a:solidFill>
                  </a:rPr>
                  <a:t>(i.e., survival rate) </a:t>
                </a:r>
                <a:r>
                  <a:rPr lang="en-CA" strike="sngStrike" dirty="0" smtClean="0">
                    <a:solidFill>
                      <a:srgbClr val="FF0000"/>
                    </a:solidFill>
                  </a:rPr>
                  <a:t>and </a:t>
                </a:r>
                <a14:m>
                  <m:oMath xmlns:m="http://schemas.openxmlformats.org/officeDocument/2006/math">
                    <m:r>
                      <a:rPr lang="en-US" b="0" i="1" strike="sngStrike" dirty="0" smtClean="0">
                        <a:solidFill>
                          <a:srgbClr val="FF0000"/>
                        </a:solidFill>
                        <a:latin typeface="Cambria Math" panose="02040503050406030204" pitchFamily="18" charset="0"/>
                      </a:rPr>
                      <m:t>𝑅</m:t>
                    </m:r>
                    <m:r>
                      <a:rPr lang="en-US" i="1" strike="sngStrike" baseline="-25000" dirty="0">
                        <a:solidFill>
                          <a:srgbClr val="FF0000"/>
                        </a:solidFill>
                        <a:latin typeface="Cambria Math" panose="02040503050406030204" pitchFamily="18" charset="0"/>
                      </a:rPr>
                      <m:t>0</m:t>
                    </m:r>
                  </m:oMath>
                </a14:m>
                <a:r>
                  <a:rPr lang="en-CA" strike="sngStrike" dirty="0">
                    <a:solidFill>
                      <a:srgbClr val="FF0000"/>
                    </a:solidFill>
                  </a:rPr>
                  <a:t> = the unfished equilibrium recruitment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2"/>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grpSp>
        <p:nvGrpSpPr>
          <p:cNvPr id="9" name="Group 8"/>
          <p:cNvGrpSpPr/>
          <p:nvPr/>
        </p:nvGrpSpPr>
        <p:grpSpPr>
          <a:xfrm>
            <a:off x="3414027" y="3578734"/>
            <a:ext cx="5200339" cy="2914141"/>
            <a:chOff x="6981249" y="3943859"/>
            <a:chExt cx="5200339" cy="2914141"/>
          </a:xfrm>
        </p:grpSpPr>
        <p:pic>
          <p:nvPicPr>
            <p:cNvPr id="5" name="Picture 4"/>
            <p:cNvPicPr>
              <a:picLocks noChangeAspect="1"/>
            </p:cNvPicPr>
            <p:nvPr/>
          </p:nvPicPr>
          <p:blipFill>
            <a:blip r:embed="rId4"/>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p:cxnSp>
        <p:nvCxnSpPr>
          <p:cNvPr id="7" name="Straight Connector 6">
            <a:extLst>
              <a:ext uri="{FF2B5EF4-FFF2-40B4-BE49-F238E27FC236}">
                <a16:creationId xmlns:a16="http://schemas.microsoft.com/office/drawing/2014/main" id="{83955FC7-4603-4317-B47A-24C8CA3798D1}"/>
              </a:ext>
            </a:extLst>
          </p:cNvPr>
          <p:cNvCxnSpPr/>
          <p:nvPr/>
        </p:nvCxnSpPr>
        <p:spPr>
          <a:xfrm flipV="1">
            <a:off x="3983480" y="5347699"/>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8320589" y="5104816"/>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8320589" y="5104816"/>
                <a:ext cx="2523320" cy="369332"/>
              </a:xfrm>
              <a:prstGeom prst="rect">
                <a:avLst/>
              </a:prstGeom>
              <a:blipFill>
                <a:blip r:embed="rId6"/>
                <a:stretch>
                  <a:fillRect l="-2174" t="-8197" b="-24590"/>
                </a:stretch>
              </a:blipFill>
            </p:spPr>
            <p:txBody>
              <a:bodyPr/>
              <a:lstStyle/>
              <a:p>
                <a:r>
                  <a:rPr lang="en-US">
                    <a:noFill/>
                  </a:rPr>
                  <a:t> </a:t>
                </a:r>
              </a:p>
            </p:txBody>
          </p:sp>
        </mc:Fallback>
      </mc:AlternateContent>
      <p:sp>
        <p:nvSpPr>
          <p:cNvPr id="4" name="TextBox 3"/>
          <p:cNvSpPr txBox="1"/>
          <p:nvPr/>
        </p:nvSpPr>
        <p:spPr>
          <a:xfrm>
            <a:off x="8503530" y="3741611"/>
            <a:ext cx="3349034" cy="1200329"/>
          </a:xfrm>
          <a:prstGeom prst="rect">
            <a:avLst/>
          </a:prstGeom>
          <a:noFill/>
          <a:ln>
            <a:solidFill>
              <a:schemeClr val="tx2"/>
            </a:solidFill>
          </a:ln>
        </p:spPr>
        <p:txBody>
          <a:bodyPr wrap="square" rtlCol="0">
            <a:spAutoFit/>
          </a:bodyPr>
          <a:lstStyle/>
          <a:p>
            <a:r>
              <a:rPr lang="en-US" sz="2400" dirty="0" smtClean="0">
                <a:solidFill>
                  <a:schemeClr val="tx2"/>
                </a:solidFill>
              </a:rPr>
              <a:t>We saw this survival rate earlier on in the recruitment section</a:t>
            </a:r>
            <a:endParaRPr lang="en-US" sz="2400" dirty="0">
              <a:solidFill>
                <a:schemeClr val="tx2"/>
              </a:solidFill>
            </a:endParaRP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4" name="TextBox 3"/>
          <p:cNvSpPr txBox="1"/>
          <p:nvPr/>
        </p:nvSpPr>
        <p:spPr>
          <a:xfrm>
            <a:off x="3200399" y="5063836"/>
            <a:ext cx="6186055" cy="461665"/>
          </a:xfrm>
          <a:prstGeom prst="rect">
            <a:avLst/>
          </a:prstGeom>
          <a:solidFill>
            <a:srgbClr val="FFFF00"/>
          </a:solidFill>
        </p:spPr>
        <p:txBody>
          <a:bodyPr wrap="square" rtlCol="0">
            <a:spAutoFit/>
          </a:bodyPr>
          <a:lstStyle/>
          <a:p>
            <a:r>
              <a:rPr lang="en-US" sz="2400" dirty="0" smtClean="0">
                <a:solidFill>
                  <a:srgbClr val="FF0000"/>
                </a:solidFill>
              </a:rPr>
              <a:t>A graph of this would be good (</a:t>
            </a:r>
            <a:r>
              <a:rPr lang="en-US" sz="2400" dirty="0" err="1" smtClean="0">
                <a:solidFill>
                  <a:srgbClr val="FF0000"/>
                </a:solidFill>
              </a:rPr>
              <a:t>PhiF</a:t>
            </a:r>
            <a:r>
              <a:rPr lang="en-US" sz="2400" dirty="0" smtClean="0">
                <a:solidFill>
                  <a:srgbClr val="FF0000"/>
                </a:solidFill>
              </a:rPr>
              <a:t> vs F)</a:t>
            </a:r>
            <a:endParaRPr lang="en-US" sz="2400" dirty="0">
              <a:solidFill>
                <a:srgbClr val="FF0000"/>
              </a:solidFill>
            </a:endParaRPr>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5"/>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TextBox 3"/>
          <p:cNvSpPr txBox="1"/>
          <p:nvPr/>
        </p:nvSpPr>
        <p:spPr>
          <a:xfrm>
            <a:off x="982663" y="3387436"/>
            <a:ext cx="4469101" cy="646331"/>
          </a:xfrm>
          <a:prstGeom prst="rect">
            <a:avLst/>
          </a:prstGeom>
          <a:solidFill>
            <a:srgbClr val="FFFF00"/>
          </a:solidFill>
        </p:spPr>
        <p:txBody>
          <a:bodyPr wrap="square" rtlCol="0">
            <a:spAutoFit/>
          </a:bodyPr>
          <a:lstStyle/>
          <a:p>
            <a:r>
              <a:rPr lang="en-US" dirty="0" smtClean="0">
                <a:solidFill>
                  <a:srgbClr val="FF0000"/>
                </a:solidFill>
              </a:rPr>
              <a:t>Can the plots be bigger? Might be hard to see them on a Teams window</a:t>
            </a:r>
            <a:endParaRPr lang="en-US" dirty="0">
              <a:solidFill>
                <a:srgbClr val="FF0000"/>
              </a:solidFill>
            </a:endParaRPr>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US" dirty="0"/>
                  <a:t> </a:t>
                </a:r>
              </a:p>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39941235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The equilibrium SSB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smtClean="0">
                        <a:solidFill>
                          <a:srgbClr val="0000FF"/>
                        </a:solidFill>
                        <a:latin typeface="Cambria Math" panose="02040503050406030204" pitchFamily="18" charset="0"/>
                      </a:rPr>
                      <m:t>𝐹</m:t>
                    </m:r>
                  </m:oMath>
                </a14:m>
                <a:endParaRPr lang="en-US" baseline="-25000" dirty="0"/>
              </a:p>
              <a:p>
                <a:endParaRPr lang="en-US" baseline="-25000" dirty="0"/>
              </a:p>
              <a:p>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r>
                  <a:rPr lang="en-US" baseline="-25000" dirty="0"/>
                  <a:t> </a:t>
                </a:r>
                <a:r>
                  <a:rPr lang="en-US" dirty="0"/>
                  <a:t>and</a:t>
                </a:r>
                <a:r>
                  <a:rPr lang="en-US" baseline="-25000" dirty="0"/>
                  <a:t>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baseline="-25000" dirty="0"/>
                  <a:t> </a:t>
                </a:r>
                <a:r>
                  <a:rPr lang="en-US" dirty="0"/>
                  <a:t>can be calculated for any </a:t>
                </a:r>
                <a14:m>
                  <m:oMath xmlns:m="http://schemas.openxmlformats.org/officeDocument/2006/math">
                    <m:r>
                      <a:rPr lang="en-US" i="1" dirty="0" smtClean="0">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114967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9836"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
        <p:nvSpPr>
          <p:cNvPr id="4" name="TextBox 3"/>
          <p:cNvSpPr txBox="1"/>
          <p:nvPr/>
        </p:nvSpPr>
        <p:spPr>
          <a:xfrm>
            <a:off x="982662" y="4073236"/>
            <a:ext cx="5756351" cy="1015663"/>
          </a:xfrm>
          <a:prstGeom prst="rect">
            <a:avLst/>
          </a:prstGeom>
          <a:solidFill>
            <a:srgbClr val="FFFF00"/>
          </a:solidFill>
        </p:spPr>
        <p:txBody>
          <a:bodyPr wrap="square" rtlCol="0">
            <a:spAutoFit/>
          </a:bodyPr>
          <a:lstStyle/>
          <a:p>
            <a:r>
              <a:rPr lang="en-US" sz="2000" dirty="0" smtClean="0">
                <a:solidFill>
                  <a:srgbClr val="FF0000"/>
                </a:solidFill>
              </a:rPr>
              <a:t>Would be good to add the </a:t>
            </a:r>
            <a:r>
              <a:rPr lang="en-US" sz="2000" dirty="0" err="1" smtClean="0">
                <a:solidFill>
                  <a:srgbClr val="FF0000"/>
                </a:solidFill>
              </a:rPr>
              <a:t>Fcrash</a:t>
            </a:r>
            <a:r>
              <a:rPr lang="en-US" sz="2000" dirty="0" smtClean="0">
                <a:solidFill>
                  <a:srgbClr val="FF0000"/>
                </a:solidFill>
              </a:rPr>
              <a:t> line here and remind people they’ve seen it before (in the recruitment slides). The </a:t>
            </a:r>
            <a:r>
              <a:rPr lang="en-US" sz="2000" dirty="0" err="1" smtClean="0">
                <a:solidFill>
                  <a:srgbClr val="FF0000"/>
                </a:solidFill>
              </a:rPr>
              <a:t>Fcrash</a:t>
            </a:r>
            <a:r>
              <a:rPr lang="en-US" sz="2000" dirty="0" smtClean="0">
                <a:solidFill>
                  <a:srgbClr val="FF0000"/>
                </a:solidFill>
              </a:rPr>
              <a:t> line has a slope alpha</a:t>
            </a:r>
            <a:endParaRPr lang="en-US" sz="2000" dirty="0">
              <a:solidFill>
                <a:srgbClr val="FF0000"/>
              </a:solidFill>
            </a:endParaRPr>
          </a:p>
        </p:txBody>
      </p:sp>
    </p:spTree>
    <p:extLst>
      <p:ext uri="{BB962C8B-B14F-4D97-AF65-F5344CB8AC3E}">
        <p14:creationId xmlns:p14="http://schemas.microsoft.com/office/powerpoint/2010/main" val="39560189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SSB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3 is: </a:t>
                </a:r>
                <a14:m>
                  <m:oMath xmlns:m="http://schemas.openxmlformats.org/officeDocument/2006/math">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a14:m>
                <a:endParaRPr lang="en-US" dirty="0"/>
              </a:p>
              <a:p>
                <a:endParaRPr lang="en-US" dirty="0"/>
              </a:p>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1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i="1">
                        <a:latin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ea typeface="Cambria Math" panose="02040503050406030204" pitchFamily="18" charset="0"/>
                              </a:rPr>
                              <m:t>𝐹</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den>
                    </m:f>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8198" y="5683740"/>
                <a:ext cx="10792691" cy="795731"/>
              </a:xfrm>
              <a:prstGeom prst="rect">
                <a:avLst/>
              </a:prstGeom>
              <a:solidFill>
                <a:srgbClr val="FFFF00"/>
              </a:solidFill>
            </p:spPr>
            <p:txBody>
              <a:bodyPr wrap="square" rtlCol="0">
                <a:spAutoFit/>
              </a:bodyPr>
              <a:lstStyle/>
              <a:p>
                <a:r>
                  <a:rPr lang="en-US" dirty="0" smtClean="0">
                    <a:solidFill>
                      <a:srgbClr val="FF0000"/>
                    </a:solidFill>
                  </a:rPr>
                  <a:t>I think it is better to start with </a:t>
                </a:r>
                <a14:m>
                  <m:oMath xmlns:m="http://schemas.openxmlformats.org/officeDocument/2006/math">
                    <m:sSub>
                      <m:sSubPr>
                        <m:ctrlPr>
                          <a:rPr lang="en-CA" sz="1400" i="1">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𝑅</m:t>
                        </m:r>
                      </m:e>
                      <m:sub>
                        <m:r>
                          <a:rPr lang="en-US" sz="1400" i="1">
                            <a:solidFill>
                              <a:srgbClr val="FF0000"/>
                            </a:solidFill>
                            <a:latin typeface="Cambria Math" panose="02040503050406030204" pitchFamily="18" charset="0"/>
                          </a:rPr>
                          <m:t>𝐹</m:t>
                        </m:r>
                      </m:sub>
                    </m:sSub>
                    <m:r>
                      <a:rPr lang="en-US" sz="1400"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𝛼</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ea typeface="Cambria Math" panose="02040503050406030204" pitchFamily="18" charset="0"/>
                          </a:rPr>
                          <m:t>𝛽</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den>
                    </m:f>
                  </m:oMath>
                </a14:m>
                <a:r>
                  <a:rPr lang="en-US" dirty="0" smtClean="0">
                    <a:solidFill>
                      <a:srgbClr val="FF0000"/>
                    </a:solidFill>
                  </a:rPr>
                  <a:t> because this is actually the expression for the SRR. Then SSBF is simply SSB per recruit x # recruits. More logical. See next slide as an alternative to this one</a:t>
                </a:r>
                <a:endParaRPr lang="en-US"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198" y="5683740"/>
                <a:ext cx="10792691" cy="795731"/>
              </a:xfrm>
              <a:prstGeom prst="rect">
                <a:avLst/>
              </a:prstGeom>
              <a:blipFill>
                <a:blip r:embed="rId4"/>
                <a:stretch>
                  <a:fillRect l="-452" b="-10687"/>
                </a:stretch>
              </a:blipFill>
            </p:spPr>
            <p:txBody>
              <a:bodyPr/>
              <a:lstStyle/>
              <a:p>
                <a:r>
                  <a:rPr lang="en-US">
                    <a:noFill/>
                  </a:rPr>
                  <a:t> </a:t>
                </a:r>
              </a:p>
            </p:txBody>
          </p:sp>
        </mc:Fallback>
      </mc:AlternateContent>
    </p:spTree>
    <p:extLst>
      <p:ext uri="{BB962C8B-B14F-4D97-AF65-F5344CB8AC3E}">
        <p14:creationId xmlns:p14="http://schemas.microsoft.com/office/powerpoint/2010/main" val="18770150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smtClean="0"/>
                  <a:t>The equilibrium recruitment </a:t>
                </a:r>
                <a:r>
                  <a:rPr lang="en-US" dirty="0"/>
                  <a:t>(</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a:t>
                </a:r>
                <a:r>
                  <a:rPr lang="en-CA" dirty="0" smtClean="0"/>
                  <a:t>is</a:t>
                </a:r>
                <a:r>
                  <a:rPr lang="en-CA" dirty="0"/>
                  <a:t>: </a:t>
                </a:r>
                <a14:m>
                  <m:oMath xmlns:m="http://schemas.openxmlformats.org/officeDocument/2006/math">
                    <m:sSub>
                      <m:sSubPr>
                        <m:ctrlPr>
                          <a:rPr lang="en-CA"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endParaRPr lang="en-US" dirty="0"/>
              </a:p>
              <a:p>
                <a:endParaRPr lang="en-US" dirty="0"/>
              </a:p>
              <a:p>
                <a:r>
                  <a:rPr lang="en-US" dirty="0"/>
                  <a:t>The equilibrium </a:t>
                </a:r>
                <a:r>
                  <a:rPr lang="en-US" dirty="0" smtClean="0"/>
                  <a:t>SSB </a:t>
                </a:r>
                <a:r>
                  <a:rPr lang="en-US" dirty="0"/>
                  <a:t>(</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smtClean="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smtClean="0">
                <a:solidFill>
                  <a:srgbClr val="FF0000"/>
                </a:solidFill>
              </a:rPr>
              <a:t>ALTERNATIVE SLIDE: </a:t>
            </a:r>
            <a:r>
              <a:rPr lang="en-US" sz="3600" dirty="0" smtClean="0"/>
              <a:t>Reference </a:t>
            </a:r>
            <a:r>
              <a:rPr lang="en-US" sz="3600" dirty="0"/>
              <a:t>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latin typeface="Cambria Math" panose="02040503050406030204" pitchFamily="18" charset="0"/>
                      </a:rPr>
                      <m:t>𝐹</m:t>
                    </m:r>
                    <m:r>
                      <a:rPr lang="en-CA" i="1" baseline="-25000" dirty="0">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925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2429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19300</TotalTime>
  <Words>10366</Words>
  <Application>Microsoft Office PowerPoint</Application>
  <PresentationFormat>Widescreen</PresentationFormat>
  <Paragraphs>921</Paragraphs>
  <Slides>116</Slides>
  <Notes>7</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26"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Exercises</vt:lpstr>
      <vt:lpstr>Outline – Day 1</vt:lpstr>
      <vt:lpstr>Outline – Day 1 (hide)</vt:lpstr>
      <vt:lpstr>Outline – Day 2 (Hide)</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 – MOVED THIS SLIDE UP</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R0, α and β are all analytically related</vt:lpstr>
      <vt:lpstr>CR, Steepness,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 Do we need both this slide and the next? They say more or less the same thing</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Eggs-per-Recruit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ALTERNATIVE SLIDE: 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End day 1 – move SPR to day 2 if we run out of time.</vt:lpstr>
      <vt:lpstr>7. Approaches for Data-limited Stocks</vt:lpstr>
      <vt:lpstr>Approaches for Data-limited Stocks</vt:lpstr>
      <vt:lpstr>Theoretical Proxies for BMSY</vt:lpstr>
      <vt:lpstr>Theoretical Proxies for FMSY</vt:lpstr>
      <vt:lpstr>Historical, Empirical, or Other Proxies for B0 and BMSY</vt:lpstr>
      <vt:lpstr>Catch-only Approaches</vt:lpstr>
      <vt:lpstr>Closed-loop Simulation</vt:lpstr>
      <vt:lpstr>Closed-loop Simulation</vt:lpstr>
      <vt:lpstr>8. Approaches using Multiple Models</vt:lpstr>
      <vt:lpstr>Stock Status from Multiple Models</vt:lpstr>
      <vt:lpstr>Something on multiple OMs in MSE</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373</cp:revision>
  <dcterms:created xsi:type="dcterms:W3CDTF">2021-10-28T18:18:48Z</dcterms:created>
  <dcterms:modified xsi:type="dcterms:W3CDTF">2022-11-14T01:11:59Z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